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46A454-68F0-44DD-892E-95CE415C2DAC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6C734C4-6AC4-4281-8B23-DA9FFD266EF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Организация развлечений своими силами</a:t>
          </a:r>
          <a:endParaRPr lang="ru-RU" sz="1800" dirty="0">
            <a:solidFill>
              <a:schemeClr val="tx1"/>
            </a:solidFill>
          </a:endParaRPr>
        </a:p>
      </dgm:t>
    </dgm:pt>
    <dgm:pt modelId="{0FE7F8C1-2425-4BB0-8541-BD7F20586B05}" type="parTrans" cxnId="{9B77AB9E-522B-45B6-9C93-FCE79036F86C}">
      <dgm:prSet/>
      <dgm:spPr/>
      <dgm:t>
        <a:bodyPr/>
        <a:lstStyle/>
        <a:p>
          <a:endParaRPr lang="ru-RU"/>
        </a:p>
      </dgm:t>
    </dgm:pt>
    <dgm:pt modelId="{68FE1B6E-1B39-44A6-AECA-06D22D222741}" type="sibTrans" cxnId="{9B77AB9E-522B-45B6-9C93-FCE79036F86C}">
      <dgm:prSet/>
      <dgm:spPr/>
      <dgm:t>
        <a:bodyPr/>
        <a:lstStyle/>
        <a:p>
          <a:endParaRPr lang="ru-RU"/>
        </a:p>
      </dgm:t>
    </dgm:pt>
    <dgm:pt modelId="{B391F971-3026-413C-88DA-EDE949A4502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Релаксационные упражнения</a:t>
          </a:r>
          <a:endParaRPr lang="ru-RU" sz="1800" dirty="0">
            <a:solidFill>
              <a:schemeClr val="tx1"/>
            </a:solidFill>
          </a:endParaRPr>
        </a:p>
      </dgm:t>
    </dgm:pt>
    <dgm:pt modelId="{1A667F73-7FDC-48E4-913D-969750573E33}" type="parTrans" cxnId="{B0168215-8718-4AD7-B201-D5808DEE2D92}">
      <dgm:prSet/>
      <dgm:spPr/>
      <dgm:t>
        <a:bodyPr/>
        <a:lstStyle/>
        <a:p>
          <a:endParaRPr lang="ru-RU"/>
        </a:p>
      </dgm:t>
    </dgm:pt>
    <dgm:pt modelId="{7BFDFF73-1093-430F-B391-D226E44F7473}" type="sibTrans" cxnId="{B0168215-8718-4AD7-B201-D5808DEE2D92}">
      <dgm:prSet/>
      <dgm:spPr/>
      <dgm:t>
        <a:bodyPr/>
        <a:lstStyle/>
        <a:p>
          <a:endParaRPr lang="ru-RU"/>
        </a:p>
      </dgm:t>
    </dgm:pt>
    <dgm:pt modelId="{B73F537F-7EE7-490F-BDC3-01D04FDBFE8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Делитесь с ребёнком своими эмоциями</a:t>
          </a:r>
          <a:endParaRPr lang="ru-RU" sz="1800" dirty="0">
            <a:solidFill>
              <a:schemeClr val="tx1"/>
            </a:solidFill>
          </a:endParaRPr>
        </a:p>
      </dgm:t>
    </dgm:pt>
    <dgm:pt modelId="{650E88E7-5635-43AB-894C-237C53BF421B}" type="parTrans" cxnId="{0A8D24EF-9A7A-454A-950A-0E3F7C71F5B9}">
      <dgm:prSet/>
      <dgm:spPr/>
      <dgm:t>
        <a:bodyPr/>
        <a:lstStyle/>
        <a:p>
          <a:endParaRPr lang="ru-RU"/>
        </a:p>
      </dgm:t>
    </dgm:pt>
    <dgm:pt modelId="{56906B55-E5A9-41D0-91AA-C5AE1431AAD5}" type="sibTrans" cxnId="{0A8D24EF-9A7A-454A-950A-0E3F7C71F5B9}">
      <dgm:prSet/>
      <dgm:spPr/>
      <dgm:t>
        <a:bodyPr/>
        <a:lstStyle/>
        <a:p>
          <a:endParaRPr lang="ru-RU"/>
        </a:p>
      </dgm:t>
    </dgm:pt>
    <dgm:pt modelId="{5124EF1F-738A-4F10-B1D7-6A0926D82FF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Звонки на горячие  линии</a:t>
          </a:r>
          <a:endParaRPr lang="ru-RU" sz="1800" dirty="0">
            <a:solidFill>
              <a:schemeClr val="tx1"/>
            </a:solidFill>
          </a:endParaRPr>
        </a:p>
      </dgm:t>
    </dgm:pt>
    <dgm:pt modelId="{DC2E7F04-543B-4473-AA31-A977EDCC388B}" type="parTrans" cxnId="{53B07BB7-C6E1-43A5-8907-EB12F433737B}">
      <dgm:prSet/>
      <dgm:spPr/>
      <dgm:t>
        <a:bodyPr/>
        <a:lstStyle/>
        <a:p>
          <a:endParaRPr lang="ru-RU"/>
        </a:p>
      </dgm:t>
    </dgm:pt>
    <dgm:pt modelId="{58074388-046A-4A02-80E7-9706C0E03194}" type="sibTrans" cxnId="{53B07BB7-C6E1-43A5-8907-EB12F433737B}">
      <dgm:prSet/>
      <dgm:spPr/>
      <dgm:t>
        <a:bodyPr/>
        <a:lstStyle/>
        <a:p>
          <a:endParaRPr lang="ru-RU"/>
        </a:p>
      </dgm:t>
    </dgm:pt>
    <dgm:pt modelId="{AA13B70A-B53A-443A-8882-549ACFCE60C6}" type="pres">
      <dgm:prSet presAssocID="{4546A454-68F0-44DD-892E-95CE415C2DA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BE560-A61B-4682-AD31-F16F9D023CBF}" type="pres">
      <dgm:prSet presAssocID="{4546A454-68F0-44DD-892E-95CE415C2DAC}" presName="axisShape" presStyleLbl="bgShp" presStyleIdx="0" presStyleCnt="1"/>
      <dgm:spPr/>
    </dgm:pt>
    <dgm:pt modelId="{1292D921-CE5B-4824-9022-2BE3B66DBE2F}" type="pres">
      <dgm:prSet presAssocID="{4546A454-68F0-44DD-892E-95CE415C2DAC}" presName="rect1" presStyleLbl="node1" presStyleIdx="0" presStyleCnt="4" custLinFactX="22413" custLinFactNeighborX="100000" custLinFactNeighborY="-41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1BD8D-945E-4211-BD31-CCD7C02D629C}" type="pres">
      <dgm:prSet presAssocID="{4546A454-68F0-44DD-892E-95CE415C2DAC}" presName="rect2" presStyleLbl="node1" presStyleIdx="1" presStyleCnt="4" custLinFactX="-20312" custLinFactY="21103" custLinFactNeighborX="-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0B34E9-7B2C-4B4F-9B74-1E688C2AF59C}" type="pres">
      <dgm:prSet presAssocID="{4546A454-68F0-44DD-892E-95CE415C2DAC}" presName="rect3" presStyleLbl="node1" presStyleIdx="2" presStyleCnt="4" custLinFactY="-21622" custLinFactNeighborX="1826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07BAC-11AF-40F3-AE5B-00B9E3824DF3}" type="pres">
      <dgm:prSet presAssocID="{4546A454-68F0-44DD-892E-95CE415C2DAC}" presName="rect4" presStyleLbl="node1" presStyleIdx="3" presStyleCnt="4" custLinFactNeighborX="9551" custLinFactNeighborY="36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5D28DB-63AF-45DA-80C8-9DB536360FA4}" type="presOf" srcId="{56C734C4-6AC4-4281-8B23-DA9FFD266EF8}" destId="{1292D921-CE5B-4824-9022-2BE3B66DBE2F}" srcOrd="0" destOrd="0" presId="urn:microsoft.com/office/officeart/2005/8/layout/matrix2"/>
    <dgm:cxn modelId="{0A8D24EF-9A7A-454A-950A-0E3F7C71F5B9}" srcId="{4546A454-68F0-44DD-892E-95CE415C2DAC}" destId="{B73F537F-7EE7-490F-BDC3-01D04FDBFE85}" srcOrd="2" destOrd="0" parTransId="{650E88E7-5635-43AB-894C-237C53BF421B}" sibTransId="{56906B55-E5A9-41D0-91AA-C5AE1431AAD5}"/>
    <dgm:cxn modelId="{908A761F-3258-47AE-A6AD-9B97C7BF210D}" type="presOf" srcId="{4546A454-68F0-44DD-892E-95CE415C2DAC}" destId="{AA13B70A-B53A-443A-8882-549ACFCE60C6}" srcOrd="0" destOrd="0" presId="urn:microsoft.com/office/officeart/2005/8/layout/matrix2"/>
    <dgm:cxn modelId="{62AF90B0-0A37-45A8-BEFF-27D786B06F4C}" type="presOf" srcId="{5124EF1F-738A-4F10-B1D7-6A0926D82FF8}" destId="{86E07BAC-11AF-40F3-AE5B-00B9E3824DF3}" srcOrd="0" destOrd="0" presId="urn:microsoft.com/office/officeart/2005/8/layout/matrix2"/>
    <dgm:cxn modelId="{53B07BB7-C6E1-43A5-8907-EB12F433737B}" srcId="{4546A454-68F0-44DD-892E-95CE415C2DAC}" destId="{5124EF1F-738A-4F10-B1D7-6A0926D82FF8}" srcOrd="3" destOrd="0" parTransId="{DC2E7F04-543B-4473-AA31-A977EDCC388B}" sibTransId="{58074388-046A-4A02-80E7-9706C0E03194}"/>
    <dgm:cxn modelId="{DDFC7066-C5AF-47A6-950A-6695E8ED9B58}" type="presOf" srcId="{B391F971-3026-413C-88DA-EDE949A45021}" destId="{83E1BD8D-945E-4211-BD31-CCD7C02D629C}" srcOrd="0" destOrd="0" presId="urn:microsoft.com/office/officeart/2005/8/layout/matrix2"/>
    <dgm:cxn modelId="{B0168215-8718-4AD7-B201-D5808DEE2D92}" srcId="{4546A454-68F0-44DD-892E-95CE415C2DAC}" destId="{B391F971-3026-413C-88DA-EDE949A45021}" srcOrd="1" destOrd="0" parTransId="{1A667F73-7FDC-48E4-913D-969750573E33}" sibTransId="{7BFDFF73-1093-430F-B391-D226E44F7473}"/>
    <dgm:cxn modelId="{F4974DF7-F368-48B4-A209-8DE1DD526B13}" type="presOf" srcId="{B73F537F-7EE7-490F-BDC3-01D04FDBFE85}" destId="{CE0B34E9-7B2C-4B4F-9B74-1E688C2AF59C}" srcOrd="0" destOrd="0" presId="urn:microsoft.com/office/officeart/2005/8/layout/matrix2"/>
    <dgm:cxn modelId="{9B77AB9E-522B-45B6-9C93-FCE79036F86C}" srcId="{4546A454-68F0-44DD-892E-95CE415C2DAC}" destId="{56C734C4-6AC4-4281-8B23-DA9FFD266EF8}" srcOrd="0" destOrd="0" parTransId="{0FE7F8C1-2425-4BB0-8541-BD7F20586B05}" sibTransId="{68FE1B6E-1B39-44A6-AECA-06D22D222741}"/>
    <dgm:cxn modelId="{3BE2ADF4-CDFC-4316-8C88-1C7FED182597}" type="presParOf" srcId="{AA13B70A-B53A-443A-8882-549ACFCE60C6}" destId="{A92BE560-A61B-4682-AD31-F16F9D023CBF}" srcOrd="0" destOrd="0" presId="urn:microsoft.com/office/officeart/2005/8/layout/matrix2"/>
    <dgm:cxn modelId="{DC237641-7F23-44C3-BFDA-0D2B82F41D43}" type="presParOf" srcId="{AA13B70A-B53A-443A-8882-549ACFCE60C6}" destId="{1292D921-CE5B-4824-9022-2BE3B66DBE2F}" srcOrd="1" destOrd="0" presId="urn:microsoft.com/office/officeart/2005/8/layout/matrix2"/>
    <dgm:cxn modelId="{09EFDFD4-D108-4762-B596-909EF705756C}" type="presParOf" srcId="{AA13B70A-B53A-443A-8882-549ACFCE60C6}" destId="{83E1BD8D-945E-4211-BD31-CCD7C02D629C}" srcOrd="2" destOrd="0" presId="urn:microsoft.com/office/officeart/2005/8/layout/matrix2"/>
    <dgm:cxn modelId="{29528804-4EDF-4F20-A28F-F054E4C16035}" type="presParOf" srcId="{AA13B70A-B53A-443A-8882-549ACFCE60C6}" destId="{CE0B34E9-7B2C-4B4F-9B74-1E688C2AF59C}" srcOrd="3" destOrd="0" presId="urn:microsoft.com/office/officeart/2005/8/layout/matrix2"/>
    <dgm:cxn modelId="{3DDC49F7-3D80-42FA-BE09-6789A5541913}" type="presParOf" srcId="{AA13B70A-B53A-443A-8882-549ACFCE60C6}" destId="{86E07BAC-11AF-40F3-AE5B-00B9E3824DF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BE560-A61B-4682-AD31-F16F9D023CBF}">
      <dsp:nvSpPr>
        <dsp:cNvPr id="0" name=""/>
        <dsp:cNvSpPr/>
      </dsp:nvSpPr>
      <dsp:spPr>
        <a:xfrm>
          <a:off x="1214747" y="0"/>
          <a:ext cx="4485233" cy="448523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92D921-CE5B-4824-9022-2BE3B66DBE2F}">
      <dsp:nvSpPr>
        <dsp:cNvPr id="0" name=""/>
        <dsp:cNvSpPr/>
      </dsp:nvSpPr>
      <dsp:spPr>
        <a:xfrm>
          <a:off x="3702490" y="217587"/>
          <a:ext cx="1794093" cy="17940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Организация развлечений своими силами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790070" y="305167"/>
        <a:ext cx="1618933" cy="1618933"/>
      </dsp:txXfrm>
    </dsp:sp>
    <dsp:sp modelId="{83E1BD8D-945E-4211-BD31-CCD7C02D629C}">
      <dsp:nvSpPr>
        <dsp:cNvPr id="0" name=""/>
        <dsp:cNvSpPr/>
      </dsp:nvSpPr>
      <dsp:spPr>
        <a:xfrm>
          <a:off x="1455837" y="2464240"/>
          <a:ext cx="1794093" cy="179409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Релаксационные упражнения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543417" y="2551820"/>
        <a:ext cx="1618933" cy="1618933"/>
      </dsp:txXfrm>
    </dsp:sp>
    <dsp:sp modelId="{CE0B34E9-7B2C-4B4F-9B74-1E688C2AF59C}">
      <dsp:nvSpPr>
        <dsp:cNvPr id="0" name=""/>
        <dsp:cNvSpPr/>
      </dsp:nvSpPr>
      <dsp:spPr>
        <a:xfrm>
          <a:off x="1539047" y="217587"/>
          <a:ext cx="1794093" cy="179409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Делитесь с ребёнком своими эмоциями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626627" y="305167"/>
        <a:ext cx="1618933" cy="1618933"/>
      </dsp:txXfrm>
    </dsp:sp>
    <dsp:sp modelId="{86E07BAC-11AF-40F3-AE5B-00B9E3824DF3}">
      <dsp:nvSpPr>
        <dsp:cNvPr id="0" name=""/>
        <dsp:cNvSpPr/>
      </dsp:nvSpPr>
      <dsp:spPr>
        <a:xfrm>
          <a:off x="3785700" y="2464240"/>
          <a:ext cx="1794093" cy="17940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Звонки на горячие  линии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873280" y="2551820"/>
        <a:ext cx="1618933" cy="1618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82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8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3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878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1503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68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742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2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53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08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5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77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11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4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99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15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8060D-0878-4EB2-AF6C-70F737A55042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C9D810-D385-407D-918E-8A533FA18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64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568952" cy="1470025"/>
          </a:xfrm>
        </p:spPr>
        <p:txBody>
          <a:bodyPr>
            <a:normAutofit fontScale="90000"/>
          </a:bodyPr>
          <a:lstStyle/>
          <a:p>
            <a:pPr algn="ctr" fontAlgn="base" hangingPunct="0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chemeClr val="tx1"/>
                </a:solidFill>
              </a:rPr>
              <a:t>Государственное </a:t>
            </a:r>
            <a:r>
              <a:rPr lang="ru-RU" sz="2000" b="1" dirty="0">
                <a:solidFill>
                  <a:schemeClr val="tx1"/>
                </a:solidFill>
              </a:rPr>
              <a:t>бюджетное общеобразовательное учреждение Самарской области </a:t>
            </a:r>
            <a:r>
              <a:rPr lang="ru-RU" sz="2000" b="1" dirty="0" smtClean="0">
                <a:solidFill>
                  <a:schemeClr val="tx1"/>
                </a:solidFill>
              </a:rPr>
              <a:t>«</a:t>
            </a:r>
            <a:r>
              <a:rPr lang="ru-RU" sz="2000" b="1" dirty="0">
                <a:solidFill>
                  <a:schemeClr val="tx1"/>
                </a:solidFill>
              </a:rPr>
              <a:t>Школа-интернат № 115 </a:t>
            </a:r>
            <a:r>
              <a:rPr lang="ru-RU" sz="2000" b="1" dirty="0" smtClean="0">
                <a:solidFill>
                  <a:schemeClr val="tx1"/>
                </a:solidFill>
              </a:rPr>
              <a:t>для </a:t>
            </a:r>
            <a:r>
              <a:rPr lang="ru-RU" sz="2000" b="1" dirty="0">
                <a:solidFill>
                  <a:schemeClr val="tx1"/>
                </a:solidFill>
              </a:rPr>
              <a:t>обучающихся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с ограниченными возможностями здоровья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городского округа Самара»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i="1" dirty="0"/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492896"/>
            <a:ext cx="8712968" cy="216024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Организация  режима дня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школьника с ОВЗ в условиях самоизоляции </a:t>
            </a:r>
          </a:p>
          <a:p>
            <a:endParaRPr lang="ru-RU" b="1" dirty="0">
              <a:solidFill>
                <a:srgbClr val="C00000"/>
              </a:solidFill>
            </a:endParaRPr>
          </a:p>
          <a:p>
            <a:pPr algn="r"/>
            <a:r>
              <a:rPr lang="ru-RU" sz="2000" b="1" dirty="0" smtClean="0">
                <a:solidFill>
                  <a:srgbClr val="002060"/>
                </a:solidFill>
              </a:rPr>
              <a:t>Педагог-психолог </a:t>
            </a: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</a:rPr>
              <a:t>Г.В. Трифонова</a:t>
            </a:r>
          </a:p>
          <a:p>
            <a:pPr algn="ctr"/>
            <a:r>
              <a:rPr lang="ru-RU" sz="2000" b="1" dirty="0" err="1" smtClean="0">
                <a:solidFill>
                  <a:srgbClr val="C00000"/>
                </a:solidFill>
              </a:rPr>
              <a:t>г.о</a:t>
            </a:r>
            <a:r>
              <a:rPr lang="ru-RU" sz="2000" b="1" dirty="0" smtClean="0">
                <a:solidFill>
                  <a:srgbClr val="C00000"/>
                </a:solidFill>
              </a:rPr>
              <a:t>. Самара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2020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1634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Учебное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место школьника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7344815" cy="448457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Организация уголка школьника. Исключение из поля видимости посторонних предметов, игрушек.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Соблюдение зрительного </a:t>
            </a:r>
            <a:r>
              <a:rPr lang="ru-RU" sz="2400" b="1" dirty="0">
                <a:solidFill>
                  <a:schemeClr val="tx1"/>
                </a:solidFill>
              </a:rPr>
              <a:t>режим </a:t>
            </a:r>
            <a:r>
              <a:rPr lang="ru-RU" sz="2400" b="1" dirty="0" smtClean="0">
                <a:solidFill>
                  <a:schemeClr val="tx1"/>
                </a:solidFill>
              </a:rPr>
              <a:t>школьника.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Наличие школьной формы.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Расписание в дневнике </a:t>
            </a:r>
            <a:r>
              <a:rPr lang="ru-RU" sz="2400" b="1" dirty="0" smtClean="0">
                <a:solidFill>
                  <a:schemeClr val="tx1"/>
                </a:solidFill>
              </a:rPr>
              <a:t>(визуальное расписание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в </a:t>
            </a:r>
            <a:r>
              <a:rPr lang="ru-RU" sz="2400" b="1" dirty="0" smtClean="0">
                <a:solidFill>
                  <a:schemeClr val="tx1"/>
                </a:solidFill>
              </a:rPr>
              <a:t>картинках).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prilozheniya_k_rabochey_programme_tiflopedagoga.doc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2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Режим дня школьника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7790141" cy="4484571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Полноценное питание. Витамины.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Продолжительность </a:t>
            </a:r>
            <a:r>
              <a:rPr lang="ru-RU" sz="2400" b="1" dirty="0">
                <a:solidFill>
                  <a:schemeClr val="tx1"/>
                </a:solidFill>
              </a:rPr>
              <a:t>ночного сна для обучающихся 7-10 лет должна составлять не менее 10 </a:t>
            </a:r>
            <a:r>
              <a:rPr lang="ru-RU" sz="2400" b="1" dirty="0" smtClean="0">
                <a:solidFill>
                  <a:schemeClr val="tx1"/>
                </a:solidFill>
              </a:rPr>
              <a:t>часов, </a:t>
            </a:r>
            <a:r>
              <a:rPr lang="ru-RU" sz="2400" b="1" dirty="0">
                <a:solidFill>
                  <a:schemeClr val="tx1"/>
                </a:solidFill>
              </a:rPr>
              <a:t>и 1-2 </a:t>
            </a:r>
            <a:r>
              <a:rPr lang="ru-RU" sz="2400" b="1" dirty="0" smtClean="0">
                <a:solidFill>
                  <a:schemeClr val="tx1"/>
                </a:solidFill>
              </a:rPr>
              <a:t>часа уходить на дневной   сон</a:t>
            </a:r>
            <a:r>
              <a:rPr lang="ru-RU" sz="2400" b="1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для </a:t>
            </a:r>
            <a:r>
              <a:rPr lang="ru-RU" sz="2400" b="1" dirty="0">
                <a:solidFill>
                  <a:schemeClr val="tx1"/>
                </a:solidFill>
              </a:rPr>
              <a:t>обучающихся 11-14 лет - не менее 9 часов; для обучающихся 15-17 лет - не менее 8,5 часов.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Регулярное проветривание помещения.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Чередование физической и умственной нагрузки.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344816" cy="7311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Роль родителя в ходе  выполнения уроков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школьником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136904" cy="4484571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Организация внимания (данной проблеме посвящено следующее выступление школьного психолога Г.В. Трифоновой).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Организация родителем необходимой помощи ребенку, поддержки, похвалы, дополнительного пояснения. 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Исключить выполнение </a:t>
            </a:r>
            <a:r>
              <a:rPr lang="ru-RU" sz="2000" b="1" dirty="0">
                <a:solidFill>
                  <a:schemeClr val="tx1"/>
                </a:solidFill>
              </a:rPr>
              <a:t>домашнего </a:t>
            </a:r>
            <a:r>
              <a:rPr lang="ru-RU" sz="2000" b="1" dirty="0" smtClean="0">
                <a:solidFill>
                  <a:schemeClr val="tx1"/>
                </a:solidFill>
              </a:rPr>
              <a:t>задания вместо ребенка. 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При </a:t>
            </a:r>
            <a:r>
              <a:rPr lang="ru-RU" sz="2000" b="1" dirty="0">
                <a:solidFill>
                  <a:schemeClr val="tx1"/>
                </a:solidFill>
              </a:rPr>
              <a:t>возникновении трудностей </a:t>
            </a:r>
            <a:r>
              <a:rPr lang="ru-RU" sz="2000" b="1" dirty="0" smtClean="0">
                <a:solidFill>
                  <a:schemeClr val="tx1"/>
                </a:solidFill>
              </a:rPr>
              <a:t>повторно просмотреть запись урока </a:t>
            </a:r>
            <a:r>
              <a:rPr lang="ru-RU" sz="2000" b="1" dirty="0">
                <a:solidFill>
                  <a:schemeClr val="tx1"/>
                </a:solidFill>
              </a:rPr>
              <a:t>или обратиться за консультацией к учителю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Наградить ребенка за добросовестное отношение к выполнению задания: совместная игра, просмотр любимого мультфильма, звонок другу и другое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0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90793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Как же сохранить спокойствие?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266882"/>
              </p:ext>
            </p:extLst>
          </p:nvPr>
        </p:nvGraphicFramePr>
        <p:xfrm>
          <a:off x="609600" y="1556792"/>
          <a:ext cx="6914728" cy="4485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63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188640"/>
            <a:ext cx="7128791" cy="174176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Помните, просить о помощи - не слабость, а осознанное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и </a:t>
            </a:r>
            <a:r>
              <a:rPr lang="ru-RU" b="1" dirty="0">
                <a:solidFill>
                  <a:srgbClr val="C00000"/>
                </a:solidFill>
              </a:rPr>
              <a:t>ответственное </a:t>
            </a:r>
            <a:r>
              <a:rPr lang="ru-RU" b="1" dirty="0" smtClean="0">
                <a:solidFill>
                  <a:srgbClr val="C00000"/>
                </a:solidFill>
              </a:rPr>
              <a:t>решение</a:t>
            </a:r>
            <a:r>
              <a:rPr lang="ru-RU" dirty="0" smtClean="0">
                <a:solidFill>
                  <a:srgbClr val="C00000"/>
                </a:solidFill>
              </a:rPr>
              <a:t>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60590"/>
            <a:ext cx="7488831" cy="388077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</a:rPr>
              <a:t>8 (800) 200-01-22.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Телефон </a:t>
            </a:r>
            <a:r>
              <a:rPr lang="ru-RU" sz="2400" b="1" dirty="0">
                <a:solidFill>
                  <a:srgbClr val="002060"/>
                </a:solidFill>
              </a:rPr>
              <a:t>доверия для детей, подростков и их родителей. Круглосуточно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endParaRPr lang="ru-RU" dirty="0"/>
          </a:p>
          <a:p>
            <a:pPr marL="0" indent="0" algn="ctr">
              <a:buNone/>
            </a:pPr>
            <a:r>
              <a:rPr lang="ru-RU" sz="2000" b="1" u="sng" dirty="0" smtClean="0">
                <a:solidFill>
                  <a:schemeClr val="tx1"/>
                </a:solidFill>
              </a:rPr>
              <a:t>О </a:t>
            </a:r>
            <a:r>
              <a:rPr lang="ru-RU" sz="2000" b="1" u="sng" dirty="0">
                <a:solidFill>
                  <a:schemeClr val="tx1"/>
                </a:solidFill>
              </a:rPr>
              <a:t>методах снятия стресса можно прочитать на сайтах: 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https</a:t>
            </a:r>
            <a:r>
              <a:rPr lang="ru-RU" sz="2000" b="1" dirty="0">
                <a:solidFill>
                  <a:schemeClr val="tx1"/>
                </a:solidFill>
              </a:rPr>
              <a:t>://eustress.ru/stress/uprazhneniya-dlya-snyatiya-stressa; 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https</a:t>
            </a:r>
            <a:r>
              <a:rPr lang="ru-RU" sz="2000" b="1" dirty="0">
                <a:solidFill>
                  <a:schemeClr val="tx1"/>
                </a:solidFill>
              </a:rPr>
              <a:t>://urazuma.ru/stress/uprazhneniya-dlya-snyatiya.html;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https</a:t>
            </a:r>
            <a:r>
              <a:rPr lang="ru-RU" sz="2000" b="1" dirty="0">
                <a:solidFill>
                  <a:schemeClr val="tx1"/>
                </a:solidFill>
              </a:rPr>
              <a:t>://psyhoday.ru/stress/uprazhneniya-dlya-snyatiya-stressa.html.</a:t>
            </a:r>
          </a:p>
        </p:txBody>
      </p:sp>
    </p:spTree>
    <p:extLst>
      <p:ext uri="{BB962C8B-B14F-4D97-AF65-F5344CB8AC3E}">
        <p14:creationId xmlns:p14="http://schemas.microsoft.com/office/powerpoint/2010/main" val="85147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258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Грань</vt:lpstr>
      <vt:lpstr>       Государственное бюджетное общеобразовательное учреждение Самарской области «Школа-интернат № 115 для обучающихся с ограниченными возможностями здоровья городского округа Самара»  </vt:lpstr>
      <vt:lpstr>Учебное место школьника</vt:lpstr>
      <vt:lpstr>Режим дня школьника</vt:lpstr>
      <vt:lpstr>Роль родителя в ходе  выполнения уроков школьником  </vt:lpstr>
      <vt:lpstr>Как же сохранить спокойствие?</vt:lpstr>
      <vt:lpstr>Помните, просить о помощи - не слабость, а осознанное  и ответственное решение!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2017-05-24T08:13:43Z</dcterms:created>
  <dcterms:modified xsi:type="dcterms:W3CDTF">2020-04-10T05:49:10Z</dcterms:modified>
</cp:coreProperties>
</file>