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7" r:id="rId7"/>
    <p:sldId id="261" r:id="rId8"/>
    <p:sldId id="268" r:id="rId9"/>
    <p:sldId id="269" r:id="rId10"/>
    <p:sldId id="270" r:id="rId11"/>
    <p:sldId id="264" r:id="rId12"/>
    <p:sldId id="271" r:id="rId13"/>
    <p:sldId id="266" r:id="rId14"/>
    <p:sldId id="265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1301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DD810-C8DF-421A-A6F3-A845A67E8355}" type="datetimeFigureOut">
              <a:rPr lang="ru-RU" smtClean="0"/>
              <a:pPr/>
              <a:t>14.04.2020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A30BD-4709-4509-8AA3-2EEF056963A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DD810-C8DF-421A-A6F3-A845A67E8355}" type="datetimeFigureOut">
              <a:rPr lang="ru-RU" smtClean="0"/>
              <a:pPr/>
              <a:t>14.04.2020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A30BD-4709-4509-8AA3-2EEF056963A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DD810-C8DF-421A-A6F3-A845A67E8355}" type="datetimeFigureOut">
              <a:rPr lang="ru-RU" smtClean="0"/>
              <a:pPr/>
              <a:t>14.04.2020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A30BD-4709-4509-8AA3-2EEF056963A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DD810-C8DF-421A-A6F3-A845A67E8355}" type="datetimeFigureOut">
              <a:rPr lang="ru-RU" smtClean="0"/>
              <a:pPr/>
              <a:t>14.04.2020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A30BD-4709-4509-8AA3-2EEF056963A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DD810-C8DF-421A-A6F3-A845A67E8355}" type="datetimeFigureOut">
              <a:rPr lang="ru-RU" smtClean="0"/>
              <a:pPr/>
              <a:t>14.04.2020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A30BD-4709-4509-8AA3-2EEF056963A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DD810-C8DF-421A-A6F3-A845A67E8355}" type="datetimeFigureOut">
              <a:rPr lang="ru-RU" smtClean="0"/>
              <a:pPr/>
              <a:t>14.04.2020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A30BD-4709-4509-8AA3-2EEF056963A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DD810-C8DF-421A-A6F3-A845A67E8355}" type="datetimeFigureOut">
              <a:rPr lang="ru-RU" smtClean="0"/>
              <a:pPr/>
              <a:t>14.04.2020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A30BD-4709-4509-8AA3-2EEF056963A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DD810-C8DF-421A-A6F3-A845A67E8355}" type="datetimeFigureOut">
              <a:rPr lang="ru-RU" smtClean="0"/>
              <a:pPr/>
              <a:t>14.04.2020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A30BD-4709-4509-8AA3-2EEF056963A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DD810-C8DF-421A-A6F3-A845A67E8355}" type="datetimeFigureOut">
              <a:rPr lang="ru-RU" smtClean="0"/>
              <a:pPr/>
              <a:t>14.04.2020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A30BD-4709-4509-8AA3-2EEF056963A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DD810-C8DF-421A-A6F3-A845A67E8355}" type="datetimeFigureOut">
              <a:rPr lang="ru-RU" smtClean="0"/>
              <a:pPr/>
              <a:t>14.04.2020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A30BD-4709-4509-8AA3-2EEF056963A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DD810-C8DF-421A-A6F3-A845A67E8355}" type="datetimeFigureOut">
              <a:rPr lang="ru-RU" smtClean="0"/>
              <a:pPr/>
              <a:t>14.04.2020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1E1A30BD-4709-4509-8AA3-2EEF056963A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02DD810-C8DF-421A-A6F3-A845A67E8355}" type="datetimeFigureOut">
              <a:rPr lang="ru-RU" smtClean="0"/>
              <a:pPr/>
              <a:t>14.04.2020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E1A30BD-4709-4509-8AA3-2EEF056963A1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3400" y="188640"/>
            <a:ext cx="7851648" cy="1224136"/>
          </a:xfrm>
        </p:spPr>
        <p:txBody>
          <a:bodyPr>
            <a:normAutofit/>
          </a:bodyPr>
          <a:lstStyle/>
          <a:p>
            <a:pPr algn="ctr"/>
            <a:r>
              <a:rPr lang="ru-RU" sz="1600" dirty="0" smtClean="0">
                <a:solidFill>
                  <a:schemeClr val="bg1"/>
                </a:solidFill>
              </a:rPr>
              <a:t>Государственное бюджетное общеобразовательное учреждение Самарской области «Школа-интернат № 115 для обучающихся</a:t>
            </a:r>
            <a:br>
              <a:rPr lang="ru-RU" sz="1600" dirty="0" smtClean="0">
                <a:solidFill>
                  <a:schemeClr val="bg1"/>
                </a:solidFill>
              </a:rPr>
            </a:br>
            <a:r>
              <a:rPr lang="ru-RU" sz="1600" dirty="0" smtClean="0">
                <a:solidFill>
                  <a:schemeClr val="bg1"/>
                </a:solidFill>
              </a:rPr>
              <a:t>с ограниченными возможностями здоровья</a:t>
            </a:r>
            <a:br>
              <a:rPr lang="ru-RU" sz="1600" dirty="0" smtClean="0">
                <a:solidFill>
                  <a:schemeClr val="bg1"/>
                </a:solidFill>
              </a:rPr>
            </a:br>
            <a:r>
              <a:rPr lang="ru-RU" sz="1600" dirty="0" smtClean="0">
                <a:solidFill>
                  <a:schemeClr val="bg1"/>
                </a:solidFill>
              </a:rPr>
              <a:t>городского округа Самара»</a:t>
            </a:r>
            <a:br>
              <a:rPr lang="ru-RU" sz="1600" dirty="0" smtClean="0">
                <a:solidFill>
                  <a:schemeClr val="bg1"/>
                </a:solidFill>
              </a:rPr>
            </a:br>
            <a:endParaRPr lang="ru-RU" sz="16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3400" y="1196752"/>
            <a:ext cx="7854696" cy="5040560"/>
          </a:xfrm>
        </p:spPr>
        <p:txBody>
          <a:bodyPr>
            <a:normAutofit lnSpcReduction="10000"/>
          </a:bodyPr>
          <a:lstStyle/>
          <a:p>
            <a:pPr algn="ctr"/>
            <a:endParaRPr lang="ru-RU" sz="2800" b="1" dirty="0" smtClean="0">
              <a:solidFill>
                <a:srgbClr val="FF0000"/>
              </a:solidFill>
            </a:endParaRPr>
          </a:p>
          <a:p>
            <a:pPr algn="ctr"/>
            <a:endParaRPr lang="ru-RU" sz="2800" b="1" dirty="0" smtClean="0">
              <a:solidFill>
                <a:srgbClr val="FF0000"/>
              </a:solidFill>
            </a:endParaRPr>
          </a:p>
          <a:p>
            <a:pPr algn="ctr"/>
            <a:r>
              <a:rPr lang="ru-RU" sz="2800" b="1" dirty="0" smtClean="0">
                <a:solidFill>
                  <a:srgbClr val="FF0000"/>
                </a:solidFill>
              </a:rPr>
              <a:t>Консультация для родителей обучающихся начальной школы </a:t>
            </a:r>
            <a:br>
              <a:rPr lang="ru-RU" sz="2800" b="1" dirty="0" smtClean="0">
                <a:solidFill>
                  <a:srgbClr val="FF0000"/>
                </a:solidFill>
              </a:rPr>
            </a:br>
            <a:r>
              <a:rPr lang="ru-RU" sz="2800" b="1" dirty="0" smtClean="0">
                <a:solidFill>
                  <a:srgbClr val="FF0000"/>
                </a:solidFill>
              </a:rPr>
              <a:t>Тема «Проведение логопедических  игр и упражнений в домашних условиях»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 smtClean="0"/>
          </a:p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r>
              <a:rPr lang="ru-RU" sz="15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Учитель- логопед </a:t>
            </a:r>
          </a:p>
          <a:p>
            <a:r>
              <a:rPr lang="ru-RU" sz="15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Т.А. </a:t>
            </a:r>
            <a:r>
              <a:rPr lang="ru-RU" sz="15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Кудренко</a:t>
            </a:r>
            <a:r>
              <a:rPr lang="ru-RU" sz="15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5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15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5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г.о. Самара, 2020г.</a:t>
            </a:r>
            <a:endParaRPr lang="ru-RU" sz="15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559896"/>
          </a:xfrm>
        </p:spPr>
        <p:txBody>
          <a:bodyPr/>
          <a:lstStyle/>
          <a:p>
            <a:pPr algn="ctr"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solidFill>
                  <a:srgbClr val="FF0000"/>
                </a:solidFill>
                <a:cs typeface="Times New Roman" pitchFamily="18" charset="0"/>
              </a:rPr>
              <a:t>«Мяч поймай — слово составляй»</a:t>
            </a:r>
          </a:p>
          <a:p>
            <a:pPr algn="ctr">
              <a:buNone/>
            </a:pPr>
            <a:r>
              <a:rPr lang="ru-RU" sz="2000" dirty="0" smtClean="0">
                <a:cs typeface="Times New Roman" pitchFamily="18" charset="0"/>
              </a:rPr>
              <a:t> Мы поймали три мяча — Слово скажем мы сейчас.</a:t>
            </a:r>
          </a:p>
          <a:p>
            <a:pPr>
              <a:buNone/>
            </a:pPr>
            <a:r>
              <a:rPr lang="ru-RU" sz="2000" dirty="0" smtClean="0">
                <a:cs typeface="Times New Roman" pitchFamily="18" charset="0"/>
              </a:rPr>
              <a:t>    Цель - составление </a:t>
            </a:r>
            <a:r>
              <a:rPr lang="ru-RU" sz="2000" dirty="0" err="1" smtClean="0">
                <a:cs typeface="Times New Roman" pitchFamily="18" charset="0"/>
              </a:rPr>
              <a:t>трехзвуковых</a:t>
            </a:r>
            <a:r>
              <a:rPr lang="ru-RU" sz="2000" dirty="0" smtClean="0">
                <a:cs typeface="Times New Roman" pitchFamily="18" charset="0"/>
              </a:rPr>
              <a:t> слов и их анализ. Оборудование: мячи из ткани с вышитыми на них гласными и согласными. </a:t>
            </a:r>
          </a:p>
          <a:p>
            <a:pPr>
              <a:buNone/>
            </a:pPr>
            <a:r>
              <a:rPr lang="ru-RU" sz="2000" dirty="0" smtClean="0">
                <a:cs typeface="Times New Roman" pitchFamily="18" charset="0"/>
              </a:rPr>
              <a:t>     Ход игры. Родитель бросает каждому ребенку мяч, называя звуки задуманного слова: М — А — К Д — О — М К — О — Т . Ребенок находит на своем мяче букву, соответствующую названному звуку, и составляет из мячей слово, читает, анализирует его.</a:t>
            </a:r>
            <a:endParaRPr lang="ru-RU" sz="20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775920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solidFill>
                  <a:srgbClr val="FF0000"/>
                </a:solidFill>
                <a:cs typeface="Times New Roman" pitchFamily="18" charset="0"/>
              </a:rPr>
              <a:t>«Встречу слово на дороге — разобью его на слоги»</a:t>
            </a:r>
          </a:p>
          <a:p>
            <a:r>
              <a:rPr lang="ru-RU" dirty="0" smtClean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ru-RU" dirty="0" smtClean="0">
                <a:cs typeface="Times New Roman" pitchFamily="18" charset="0"/>
              </a:rPr>
              <a:t>Цель- тренировка умения делить слова на слоги, развитие внимания, быстроты мышления.</a:t>
            </a:r>
          </a:p>
          <a:p>
            <a:r>
              <a:rPr lang="ru-RU" dirty="0" smtClean="0">
                <a:cs typeface="Times New Roman" pitchFamily="18" charset="0"/>
              </a:rPr>
              <a:t> Ход игры. Родитель бросает мяч ребенку, называя односложные, двусложные и трехсложные слова. Ребенок, поймавший мяч, определяет количество слогов, называет их и бросает мяч обратно. Можно предложить детям произнести слово по слогам, одновременно отбивая слоги мячом.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847928"/>
          </a:xfrm>
        </p:spPr>
        <p:txBody>
          <a:bodyPr/>
          <a:lstStyle/>
          <a:p>
            <a:pPr algn="ctr">
              <a:buNone/>
            </a:pPr>
            <a:endParaRPr lang="ru-RU" sz="2000" dirty="0" smtClean="0">
              <a:solidFill>
                <a:srgbClr val="FF0000"/>
              </a:solidFill>
              <a:cs typeface="Times New Roman" pitchFamily="18" charset="0"/>
            </a:endParaRPr>
          </a:p>
          <a:p>
            <a:pPr algn="ctr">
              <a:buNone/>
            </a:pPr>
            <a:r>
              <a:rPr lang="ru-RU" sz="2000" dirty="0" smtClean="0">
                <a:solidFill>
                  <a:srgbClr val="FF0000"/>
                </a:solidFill>
                <a:cs typeface="Times New Roman" pitchFamily="18" charset="0"/>
              </a:rPr>
              <a:t>Игра с перебрасыванием мяча</a:t>
            </a:r>
            <a:endParaRPr lang="ru-RU" dirty="0" smtClean="0">
              <a:solidFill>
                <a:srgbClr val="FF0000"/>
              </a:solidFill>
              <a:cs typeface="Times New Roman" pitchFamily="18" charset="0"/>
            </a:endParaRPr>
          </a:p>
          <a:p>
            <a:pPr algn="ctr">
              <a:buNone/>
            </a:pPr>
            <a:r>
              <a:rPr lang="ru-RU" sz="2400" dirty="0" smtClean="0">
                <a:cs typeface="Times New Roman" pitchFamily="18" charset="0"/>
              </a:rPr>
              <a:t> </a:t>
            </a:r>
            <a:r>
              <a:rPr lang="ru-RU" sz="2400" dirty="0" smtClean="0">
                <a:solidFill>
                  <a:srgbClr val="FF0000"/>
                </a:solidFill>
                <a:cs typeface="Times New Roman" pitchFamily="18" charset="0"/>
              </a:rPr>
              <a:t>«Слово это изменяй, изменяя — удлиняй» </a:t>
            </a:r>
          </a:p>
          <a:p>
            <a:pPr>
              <a:buNone/>
            </a:pPr>
            <a:r>
              <a:rPr lang="ru-RU" sz="2400" dirty="0" smtClean="0">
                <a:cs typeface="Times New Roman" pitchFamily="18" charset="0"/>
              </a:rPr>
              <a:t>    Цель - расширение словарного запаса, развитие внимания, быстроты мышления.</a:t>
            </a:r>
          </a:p>
          <a:p>
            <a:pPr>
              <a:buNone/>
            </a:pPr>
            <a:r>
              <a:rPr lang="ru-RU" sz="2400" dirty="0" smtClean="0">
                <a:cs typeface="Times New Roman" pitchFamily="18" charset="0"/>
              </a:rPr>
              <a:t>    Ход занятия: Взрослый бросает мяч детям, при этом произносит односложное слово: сад, куст, нос, нож, стол. Ребенок, поймавший мяч, перед тем, как бросить его обратно изменяет, слово так, чтобы оно стало двусложным (нос - носы) или трехсложным (дом - домики). Определяется количество СЛОГОВ.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77592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>
              <a:buNone/>
            </a:pPr>
            <a:r>
              <a:rPr lang="ru-RU" sz="2200" dirty="0" smtClean="0">
                <a:solidFill>
                  <a:srgbClr val="FF0000"/>
                </a:solidFill>
                <a:cs typeface="Times New Roman" pitchFamily="18" charset="0"/>
              </a:rPr>
              <a:t>Игра «Разноцветные мячики» Красный — гласный. Синий — нет. Что за звук? Мне дай ответ!</a:t>
            </a:r>
          </a:p>
          <a:p>
            <a:pPr>
              <a:buNone/>
            </a:pPr>
            <a:r>
              <a:rPr lang="ru-RU" sz="2200" dirty="0" smtClean="0">
                <a:solidFill>
                  <a:srgbClr val="FF0000"/>
                </a:solidFill>
                <a:cs typeface="Times New Roman" pitchFamily="18" charset="0"/>
              </a:rPr>
              <a:t>   </a:t>
            </a:r>
            <a:r>
              <a:rPr lang="ru-RU" sz="2200" dirty="0" smtClean="0">
                <a:cs typeface="Times New Roman" pitchFamily="18" charset="0"/>
              </a:rPr>
              <a:t>Цель - закрепление дифференциации гласных и согласных звуков, развитие внимания, быстроты мышления. Оборудование: мячи красного и синего цвета.</a:t>
            </a:r>
          </a:p>
          <a:p>
            <a:pPr>
              <a:buNone/>
            </a:pPr>
            <a:r>
              <a:rPr lang="ru-RU" sz="2200" dirty="0" smtClean="0">
                <a:cs typeface="Times New Roman" pitchFamily="18" charset="0"/>
              </a:rPr>
              <a:t>   Ход игры. Вариант 1. Родитель бросает мяч ребенку. Поймавший называет гласный звук, если мяч красного цвета, согласный — если мяч синего цвета, и бросает мяч обратно родителю.</a:t>
            </a:r>
          </a:p>
          <a:p>
            <a:pPr>
              <a:buNone/>
            </a:pPr>
            <a:r>
              <a:rPr lang="ru-RU" sz="2200" dirty="0" smtClean="0">
                <a:cs typeface="Times New Roman" pitchFamily="18" charset="0"/>
              </a:rPr>
              <a:t>   Вариант 2. Ребенок называет слово, начинающееся с гласного звука, если мяч красного цвета. А если мяч синий, то ребенок называет слово, начинающееся с согласного звука.</a:t>
            </a:r>
            <a:endParaRPr lang="ru-RU" sz="22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847928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ru-RU" sz="60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ru-RU" sz="60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6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Спасибо за внимание!</a:t>
            </a:r>
            <a:endParaRPr lang="ru-RU" sz="6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rgbClr val="FF0000"/>
                </a:solidFill>
              </a:rPr>
              <a:t>Игры с мячом</a:t>
            </a:r>
            <a:endParaRPr lang="ru-RU" dirty="0">
              <a:solidFill>
                <a:srgbClr val="FF0000"/>
              </a:solidFill>
            </a:endParaRPr>
          </a:p>
        </p:txBody>
      </p:sp>
      <p:pic>
        <p:nvPicPr>
          <p:cNvPr id="4" name="Содержимое 3" descr="Развивающие игры, с которыми ребенок будет заниматься с удовольствием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6" y="1916832"/>
            <a:ext cx="7056784" cy="4392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919936"/>
          </a:xfrm>
        </p:spPr>
        <p:txBody>
          <a:bodyPr>
            <a:normAutofit fontScale="62500" lnSpcReduction="20000"/>
          </a:bodyPr>
          <a:lstStyle/>
          <a:p>
            <a:pPr algn="ctr">
              <a:buNone/>
            </a:pPr>
            <a:endParaRPr lang="ru-RU" sz="32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«Мячик мы ладошкой "стук", повторяем дружно звук»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  Цель- развитие фонематического восприятия, быстроты реакции, закрепление знания гласных звуков.</a:t>
            </a:r>
          </a:p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  Родитель: Когда услышишь звук «А», стукни мячом об пол. Поймав мяч, повтори этот звук. А — У— О — У —А—А — О — У</a:t>
            </a:r>
          </a:p>
          <a:p>
            <a:pPr algn="ctr">
              <a:buNone/>
            </a:pPr>
            <a:r>
              <a:rPr lang="ru-RU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«Гласный звук услышат ушки, мяч взлетает над макушкой» </a:t>
            </a:r>
          </a:p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  Цель - развитие фонематического восприятия, быстроты реакции, выделение заданного гласного из ряда других. </a:t>
            </a:r>
          </a:p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  Родитель: Я буду называть гласные звуки. Подбрось мяч, когда услышишь звук «Э». А — Э — У —Ы — Э — А — У — О — А — Э — Ы—Э</a:t>
            </a:r>
          </a:p>
          <a:p>
            <a:pPr algn="ctr">
              <a:buNone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«Звуки гласные поем мы с мячом моим вдвоем»</a:t>
            </a:r>
          </a:p>
          <a:p>
            <a:pPr>
              <a:buNone/>
            </a:pPr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Цель- развитие длительного, плавного выдоха, закрепление произношения гласных звуков.</a:t>
            </a:r>
          </a:p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  Вариант 1. Родитель предлагает ребенку пропеть гласный звук, одновременно прокатывая шарик по столу. Ребенок делает вдох, плавно катит шар родителю,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пропевая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гласный: А — А — А — А — А — А</a:t>
            </a:r>
          </a:p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  Вариант 2. Игру можно проводить сидя на полу — в кругу или парами,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пропевая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заданные логопедом гласные звуки и катая мяч. Родитель обращает внимание ребенка на то, что мяч нужно прокатывать плавно, звук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пропевать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протяжно.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991944"/>
          </a:xfrm>
        </p:spPr>
        <p:txBody>
          <a:bodyPr>
            <a:normAutofit fontScale="47500" lnSpcReduction="20000"/>
          </a:bodyPr>
          <a:lstStyle/>
          <a:p>
            <a:pPr algn="ctr">
              <a:buNone/>
            </a:pPr>
            <a:r>
              <a:rPr lang="ru-RU" sz="50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800" dirty="0" smtClean="0">
                <a:solidFill>
                  <a:srgbClr val="FF0000"/>
                </a:solidFill>
                <a:cs typeface="Times New Roman" pitchFamily="18" charset="0"/>
              </a:rPr>
              <a:t>«</a:t>
            </a:r>
            <a:r>
              <a:rPr lang="ru-RU" sz="3800" dirty="0" err="1" smtClean="0">
                <a:solidFill>
                  <a:srgbClr val="FF0000"/>
                </a:solidFill>
                <a:cs typeface="Times New Roman" pitchFamily="18" charset="0"/>
              </a:rPr>
              <a:t>Стучалочка</a:t>
            </a:r>
            <a:r>
              <a:rPr lang="ru-RU" sz="3800" dirty="0" smtClean="0">
                <a:solidFill>
                  <a:srgbClr val="FF0000"/>
                </a:solidFill>
                <a:cs typeface="Times New Roman" pitchFamily="18" charset="0"/>
              </a:rPr>
              <a:t>» </a:t>
            </a:r>
          </a:p>
          <a:p>
            <a:pPr algn="ctr">
              <a:buNone/>
            </a:pPr>
            <a:r>
              <a:rPr lang="ru-RU" sz="3800" dirty="0" smtClean="0">
                <a:cs typeface="Times New Roman" pitchFamily="18" charset="0"/>
              </a:rPr>
              <a:t>Звуки я сказать хочу И по мячику стучу.</a:t>
            </a:r>
          </a:p>
          <a:p>
            <a:pPr>
              <a:buNone/>
            </a:pPr>
            <a:r>
              <a:rPr lang="ru-RU" sz="3800" dirty="0" smtClean="0">
                <a:cs typeface="Times New Roman" pitchFamily="18" charset="0"/>
              </a:rPr>
              <a:t>     Цель - тренировка четкого произношения гласных звуков, развитие фонематическою восприятия.</a:t>
            </a:r>
          </a:p>
          <a:p>
            <a:pPr>
              <a:buNone/>
            </a:pPr>
            <a:r>
              <a:rPr lang="ru-RU" sz="3800" dirty="0" smtClean="0">
                <a:cs typeface="Times New Roman" pitchFamily="18" charset="0"/>
              </a:rPr>
              <a:t>     Ход игры. Ребенок и родитель садятся в круг. Мяч зажат у каждою между коленями. Родитель произносит гласные звуки, отстукивая кулаком по мячу. Ребенок повторяет индивидуально и хором. Звуки отрабатываются в изолированном произношении с постепенным увеличением числа повторений на один выдох, например: А АА ААА Э </a:t>
            </a:r>
            <a:r>
              <a:rPr lang="ru-RU" sz="3800" dirty="0" err="1" smtClean="0">
                <a:cs typeface="Times New Roman" pitchFamily="18" charset="0"/>
              </a:rPr>
              <a:t>ээ</a:t>
            </a:r>
            <a:r>
              <a:rPr lang="ru-RU" sz="3800" dirty="0" smtClean="0">
                <a:cs typeface="Times New Roman" pitchFamily="18" charset="0"/>
              </a:rPr>
              <a:t> </a:t>
            </a:r>
            <a:r>
              <a:rPr lang="ru-RU" sz="3800" dirty="0" err="1" smtClean="0">
                <a:cs typeface="Times New Roman" pitchFamily="18" charset="0"/>
              </a:rPr>
              <a:t>эээ</a:t>
            </a:r>
            <a:r>
              <a:rPr lang="ru-RU" sz="3800" dirty="0" smtClean="0">
                <a:cs typeface="Times New Roman" pitchFamily="18" charset="0"/>
              </a:rPr>
              <a:t> О 00 000 У УУ УУУ Затем можно произносить различные сочетания звуков: ААЭ АЭО ААУ</a:t>
            </a:r>
          </a:p>
          <a:p>
            <a:pPr algn="ctr">
              <a:buNone/>
            </a:pPr>
            <a:r>
              <a:rPr lang="ru-RU" sz="3800" dirty="0" smtClean="0">
                <a:cs typeface="Times New Roman" pitchFamily="18" charset="0"/>
              </a:rPr>
              <a:t> </a:t>
            </a:r>
            <a:r>
              <a:rPr lang="ru-RU" sz="3800" dirty="0" smtClean="0">
                <a:solidFill>
                  <a:srgbClr val="FF0000"/>
                </a:solidFill>
                <a:cs typeface="Times New Roman" pitchFamily="18" charset="0"/>
              </a:rPr>
              <a:t>  «Поющие мячики»</a:t>
            </a:r>
          </a:p>
          <a:p>
            <a:pPr algn="ctr">
              <a:buNone/>
            </a:pPr>
            <a:r>
              <a:rPr lang="ru-RU" sz="3800" dirty="0" smtClean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ru-RU" sz="3800" dirty="0" smtClean="0">
                <a:cs typeface="Times New Roman" pitchFamily="18" charset="0"/>
              </a:rPr>
              <a:t>По мячу сперва стучу, а потом его качу.</a:t>
            </a:r>
          </a:p>
          <a:p>
            <a:pPr>
              <a:buNone/>
            </a:pPr>
            <a:r>
              <a:rPr lang="ru-RU" sz="3800" dirty="0" smtClean="0">
                <a:cs typeface="Times New Roman" pitchFamily="18" charset="0"/>
              </a:rPr>
              <a:t>     Цель - закрепление короткого и длительного произношения гласных звуков, развитие фонематического восприятия, закрепление длительного ротового выдоха.</a:t>
            </a:r>
          </a:p>
          <a:p>
            <a:pPr>
              <a:buNone/>
            </a:pPr>
            <a:r>
              <a:rPr lang="ru-RU" sz="3800" dirty="0" smtClean="0">
                <a:cs typeface="Times New Roman" pitchFamily="18" charset="0"/>
              </a:rPr>
              <a:t>     Ход игры. Ребенок и родитель садятся лицом друг к другу на расстоянии трех метров. Родитель произносит сочетания гласных звуков. Последний звук произносится длительно, </a:t>
            </a:r>
            <a:r>
              <a:rPr lang="ru-RU" sz="3800" dirty="0" err="1" smtClean="0">
                <a:cs typeface="Times New Roman" pitchFamily="18" charset="0"/>
              </a:rPr>
              <a:t>пропевается</a:t>
            </a:r>
            <a:r>
              <a:rPr lang="ru-RU" sz="3800" dirty="0" smtClean="0">
                <a:cs typeface="Times New Roman" pitchFamily="18" charset="0"/>
              </a:rPr>
              <a:t>. Например: А А </a:t>
            </a:r>
            <a:r>
              <a:rPr lang="ru-RU" sz="3800" dirty="0" err="1" smtClean="0">
                <a:cs typeface="Times New Roman" pitchFamily="18" charset="0"/>
              </a:rPr>
              <a:t>Э-э-э-э-э</a:t>
            </a:r>
            <a:r>
              <a:rPr lang="ru-RU" sz="3800" dirty="0" smtClean="0">
                <a:cs typeface="Times New Roman" pitchFamily="18" charset="0"/>
              </a:rPr>
              <a:t>. У Э </a:t>
            </a:r>
            <a:r>
              <a:rPr lang="ru-RU" sz="3800" dirty="0" err="1" smtClean="0">
                <a:cs typeface="Times New Roman" pitchFamily="18" charset="0"/>
              </a:rPr>
              <a:t>А~а~а-а~а</a:t>
            </a:r>
            <a:r>
              <a:rPr lang="ru-RU" sz="3800" dirty="0" smtClean="0">
                <a:cs typeface="Times New Roman" pitchFamily="18" charset="0"/>
              </a:rPr>
              <a:t>. Первые два звука сопровождаются ударом кулака по мячу; </a:t>
            </a:r>
            <a:r>
              <a:rPr lang="ru-RU" sz="3800" dirty="0" err="1" smtClean="0">
                <a:cs typeface="Times New Roman" pitchFamily="18" charset="0"/>
              </a:rPr>
              <a:t>пропевая</a:t>
            </a:r>
            <a:r>
              <a:rPr lang="ru-RU" sz="3800" dirty="0" smtClean="0">
                <a:cs typeface="Times New Roman" pitchFamily="18" charset="0"/>
              </a:rPr>
              <a:t> третий звук, ребенок катит мяч партнеру. Прокатывание мяча подчеркнуто плавное, </a:t>
            </a:r>
            <a:r>
              <a:rPr lang="ru-RU" sz="3800" dirty="0" err="1" smtClean="0">
                <a:cs typeface="Times New Roman" pitchFamily="18" charset="0"/>
              </a:rPr>
              <a:t>длитель-ное</a:t>
            </a:r>
            <a:r>
              <a:rPr lang="ru-RU" sz="3800" dirty="0" smtClean="0">
                <a:cs typeface="Times New Roman" pitchFamily="18" charset="0"/>
              </a:rPr>
              <a:t>, как и произнесение гласного звука.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775920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ru-RU" sz="2000" dirty="0" smtClean="0">
                <a:solidFill>
                  <a:srgbClr val="FF0000"/>
                </a:solidFill>
                <a:cs typeface="Times New Roman" pitchFamily="18" charset="0"/>
              </a:rPr>
              <a:t>Игра  «Тихо — громко»</a:t>
            </a:r>
          </a:p>
          <a:p>
            <a:pPr algn="ctr">
              <a:buNone/>
            </a:pPr>
            <a:r>
              <a:rPr lang="ru-RU" sz="2000" dirty="0" smtClean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ru-RU" sz="2000" dirty="0" smtClean="0">
                <a:cs typeface="Times New Roman" pitchFamily="18" charset="0"/>
              </a:rPr>
              <a:t>Мы катались по горам, Пели тут и пели там.</a:t>
            </a:r>
          </a:p>
          <a:p>
            <a:pPr>
              <a:buNone/>
            </a:pPr>
            <a:r>
              <a:rPr lang="ru-RU" sz="2000" dirty="0" smtClean="0">
                <a:cs typeface="Times New Roman" pitchFamily="18" charset="0"/>
              </a:rPr>
              <a:t>      Цель - закрепление артикуляции гласных звуков, развитие фонематического восприятия, работа над силой голоса.</a:t>
            </a:r>
          </a:p>
          <a:p>
            <a:pPr>
              <a:buNone/>
            </a:pPr>
            <a:r>
              <a:rPr lang="ru-RU" sz="2000" dirty="0" smtClean="0">
                <a:cs typeface="Times New Roman" pitchFamily="18" charset="0"/>
              </a:rPr>
              <a:t>     Оборудование: малые мячи.</a:t>
            </a:r>
          </a:p>
          <a:p>
            <a:pPr>
              <a:buNone/>
            </a:pPr>
            <a:r>
              <a:rPr lang="ru-RU" sz="2000" dirty="0" smtClean="0">
                <a:cs typeface="Times New Roman" pitchFamily="18" charset="0"/>
              </a:rPr>
              <a:t>     Ход игры. </a:t>
            </a:r>
            <a:r>
              <a:rPr lang="ru-RU" sz="2000" dirty="0" err="1" smtClean="0">
                <a:cs typeface="Times New Roman" pitchFamily="18" charset="0"/>
              </a:rPr>
              <a:t>Пропевание</a:t>
            </a:r>
            <a:r>
              <a:rPr lang="ru-RU" sz="2000" dirty="0" smtClean="0">
                <a:cs typeface="Times New Roman" pitchFamily="18" charset="0"/>
              </a:rPr>
              <a:t> заданного звука по демонстрации логопеда. Сила голоса соизмеряется с направлением движения руки. По мере движения руки с мячом вверх (на горку) сила голоса увеличивается, вниз (под горку) — уменьшается при горизонтальном движении руки с мячом (мяч катится по дорожке) сила голоса не изменяется.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847928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2000" dirty="0" smtClean="0">
                <a:solidFill>
                  <a:srgbClr val="FF0000"/>
                </a:solidFill>
                <a:cs typeface="Times New Roman" pitchFamily="18" charset="0"/>
              </a:rPr>
              <a:t>Игра с передачей мяча</a:t>
            </a:r>
          </a:p>
          <a:p>
            <a:pPr algn="ctr">
              <a:buNone/>
            </a:pPr>
            <a:r>
              <a:rPr lang="ru-RU" sz="2000" dirty="0" smtClean="0">
                <a:solidFill>
                  <a:srgbClr val="FF0000"/>
                </a:solidFill>
                <a:cs typeface="Times New Roman" pitchFamily="18" charset="0"/>
              </a:rPr>
              <a:t>«Мяч передавай — слово называй»</a:t>
            </a:r>
          </a:p>
          <a:p>
            <a:pPr algn="ctr">
              <a:buNone/>
            </a:pPr>
            <a:r>
              <a:rPr lang="ru-RU" sz="2000" dirty="0" smtClean="0">
                <a:cs typeface="Times New Roman" pitchFamily="18" charset="0"/>
              </a:rPr>
              <a:t>Цель - развитие фонематических представлений, быстроты реакции.</a:t>
            </a:r>
          </a:p>
          <a:p>
            <a:pPr>
              <a:buNone/>
            </a:pPr>
            <a:r>
              <a:rPr lang="ru-RU" sz="2000" dirty="0" smtClean="0">
                <a:cs typeface="Times New Roman" pitchFamily="18" charset="0"/>
              </a:rPr>
              <a:t>     Ход игры. Играющие выстраиваются в колонну. У игроков, стоящих первыми, по одному большому мячу (диаметром 25-30 см). Ребенок называет слово на заданный звук и передает мяч назад двумя руками над головой (возможны другие способы передачи мяча). Следующий игрок самостоятельно придумывает слово на этот же звук и передает мяч дальше.</a:t>
            </a:r>
          </a:p>
          <a:p>
            <a:pPr algn="ctr">
              <a:buNone/>
            </a:pPr>
            <a:r>
              <a:rPr lang="ru-RU" sz="2000" dirty="0" smtClean="0">
                <a:solidFill>
                  <a:srgbClr val="FF0000"/>
                </a:solidFill>
                <a:cs typeface="Times New Roman" pitchFamily="18" charset="0"/>
              </a:rPr>
              <a:t> «Звуковая цепочка».</a:t>
            </a:r>
          </a:p>
          <a:p>
            <a:pPr algn="ctr">
              <a:buNone/>
            </a:pPr>
            <a:r>
              <a:rPr lang="ru-RU" sz="2000" dirty="0" smtClean="0">
                <a:cs typeface="Times New Roman" pitchFamily="18" charset="0"/>
              </a:rPr>
              <a:t>Свяжем мы из слов цепочку. Мяч не даст поставить точку. </a:t>
            </a:r>
          </a:p>
          <a:p>
            <a:pPr>
              <a:buNone/>
            </a:pPr>
            <a:r>
              <a:rPr lang="ru-RU" sz="2000" dirty="0" smtClean="0">
                <a:cs typeface="Times New Roman" pitchFamily="18" charset="0"/>
              </a:rPr>
              <a:t>     Цель - развитие фонематических представлений, активизация словаря.</a:t>
            </a:r>
          </a:p>
          <a:p>
            <a:pPr>
              <a:buNone/>
            </a:pPr>
            <a:r>
              <a:rPr lang="ru-RU" sz="2000" dirty="0" smtClean="0">
                <a:cs typeface="Times New Roman" pitchFamily="18" charset="0"/>
              </a:rPr>
              <a:t>     Ход игры. Родитель называет первое слово и передает мяч ребенку. Далее мяч передается от ребенка к родителю. Конечный звук предыдущего слова — это начальный звук. Например: весна — автобус — слон — нос — сова...</a:t>
            </a:r>
            <a:endParaRPr lang="ru-RU" sz="2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V="1">
            <a:off x="457200" y="-459432"/>
            <a:ext cx="8229600" cy="459432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703912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ru-RU" sz="20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2000" dirty="0" smtClean="0">
                <a:solidFill>
                  <a:srgbClr val="FF0000"/>
                </a:solidFill>
                <a:cs typeface="Times New Roman" pitchFamily="18" charset="0"/>
              </a:rPr>
              <a:t>Игра с перебрасыванием мяча </a:t>
            </a:r>
          </a:p>
          <a:p>
            <a:pPr algn="ctr">
              <a:buNone/>
            </a:pPr>
            <a:r>
              <a:rPr lang="ru-RU" sz="2000" dirty="0" smtClean="0">
                <a:solidFill>
                  <a:srgbClr val="FF0000"/>
                </a:solidFill>
                <a:cs typeface="Times New Roman" pitchFamily="18" charset="0"/>
              </a:rPr>
              <a:t> «Сто вопросов — сто ответов с буквы А (И, В), и только с этой»</a:t>
            </a:r>
          </a:p>
          <a:p>
            <a:pPr algn="ctr">
              <a:buNone/>
            </a:pPr>
            <a:r>
              <a:rPr lang="ru-RU" sz="2000" dirty="0" smtClean="0">
                <a:cs typeface="Times New Roman" pitchFamily="18" charset="0"/>
              </a:rPr>
              <a:t>Цель - развитие фонематических представлений, воображения.</a:t>
            </a:r>
          </a:p>
          <a:p>
            <a:pPr>
              <a:buNone/>
            </a:pPr>
            <a:r>
              <a:rPr lang="ru-RU" sz="2000" dirty="0" smtClean="0">
                <a:cs typeface="Times New Roman" pitchFamily="18" charset="0"/>
              </a:rPr>
              <a:t>     Ход игры. Родитель бросает мяч ребенку и задает ему вопрос. Возвращая мяч , ребенок должен ответить на вопрос так, чтобы все слова ответа начинались с заданного звука, например, со звука И. Пример: — Как тебя зовут? — Ира (Иван). — А фамилия? — Иванова. — Откуда ты приехала? — Из Иркутска. — Что там растет? — Инжир. — Какие птицы там водятся? — Иволги. — Какой подарок ты повезешь родным? — Ириски и игрушки.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91993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solidFill>
                  <a:srgbClr val="FF0000"/>
                </a:solidFill>
                <a:cs typeface="Times New Roman" pitchFamily="18" charset="0"/>
              </a:rPr>
              <a:t>«Слог да слог — и будет слово, мы в игру сыграем снова» </a:t>
            </a:r>
          </a:p>
          <a:p>
            <a:pPr>
              <a:buNone/>
            </a:pPr>
            <a:r>
              <a:rPr lang="ru-RU" sz="2000" dirty="0" smtClean="0">
                <a:cs typeface="Times New Roman" pitchFamily="18" charset="0"/>
              </a:rPr>
              <a:t>     Вариант 1. Цель - закрепление умения добавлять слог до слова. </a:t>
            </a:r>
          </a:p>
          <a:p>
            <a:pPr>
              <a:buNone/>
            </a:pPr>
            <a:r>
              <a:rPr lang="ru-RU" sz="2000" dirty="0" smtClean="0">
                <a:cs typeface="Times New Roman" pitchFamily="18" charset="0"/>
              </a:rPr>
              <a:t>     Ход игры. Родитель говорит ребенку: — Я произнесу первую часть слова, а вы вторую: </a:t>
            </a:r>
            <a:r>
              <a:rPr lang="ru-RU" sz="2000" dirty="0" err="1" smtClean="0">
                <a:cs typeface="Times New Roman" pitchFamily="18" charset="0"/>
              </a:rPr>
              <a:t>са</a:t>
            </a:r>
            <a:r>
              <a:rPr lang="ru-RU" sz="2000" dirty="0" smtClean="0">
                <a:cs typeface="Times New Roman" pitchFamily="18" charset="0"/>
              </a:rPr>
              <a:t> — </a:t>
            </a:r>
            <a:r>
              <a:rPr lang="ru-RU" sz="2000" dirty="0" err="1" smtClean="0">
                <a:cs typeface="Times New Roman" pitchFamily="18" charset="0"/>
              </a:rPr>
              <a:t>хар</a:t>
            </a:r>
            <a:r>
              <a:rPr lang="ru-RU" sz="2000" dirty="0" smtClean="0">
                <a:cs typeface="Times New Roman" pitchFamily="18" charset="0"/>
              </a:rPr>
              <a:t>, </a:t>
            </a:r>
            <a:r>
              <a:rPr lang="ru-RU" sz="2000" dirty="0" err="1" smtClean="0">
                <a:cs typeface="Times New Roman" pitchFamily="18" charset="0"/>
              </a:rPr>
              <a:t>са</a:t>
            </a:r>
            <a:r>
              <a:rPr lang="ru-RU" sz="2000" dirty="0" smtClean="0">
                <a:cs typeface="Times New Roman" pitchFamily="18" charset="0"/>
              </a:rPr>
              <a:t> — ни. Затем родитель бросает мяч ребенку и говорит первый слог, ребенок ловит и бросает обратно, называя целое слово. Можно перебрасывать мяч об пол.</a:t>
            </a:r>
          </a:p>
          <a:p>
            <a:pPr>
              <a:buNone/>
            </a:pPr>
            <a:r>
              <a:rPr lang="ru-RU" sz="2000" dirty="0" smtClean="0">
                <a:cs typeface="Times New Roman" pitchFamily="18" charset="0"/>
              </a:rPr>
              <a:t>     Вариант 2.</a:t>
            </a:r>
          </a:p>
          <a:p>
            <a:pPr>
              <a:buNone/>
            </a:pPr>
            <a:r>
              <a:rPr lang="ru-RU" sz="2000" dirty="0" smtClean="0">
                <a:cs typeface="Times New Roman" pitchFamily="18" charset="0"/>
              </a:rPr>
              <a:t>     Цель - дифференциация звуков, развитие внимания, быстроты мышления.</a:t>
            </a:r>
          </a:p>
          <a:p>
            <a:pPr>
              <a:buNone/>
            </a:pPr>
            <a:r>
              <a:rPr lang="ru-RU" sz="2000" dirty="0" smtClean="0">
                <a:cs typeface="Times New Roman" pitchFamily="18" charset="0"/>
              </a:rPr>
              <a:t>     Ход игры. Родитель бросает ребенку мяч, называя первый слог: «</a:t>
            </a:r>
            <a:r>
              <a:rPr lang="ru-RU" sz="2000" dirty="0" err="1" smtClean="0">
                <a:cs typeface="Times New Roman" pitchFamily="18" charset="0"/>
              </a:rPr>
              <a:t>са</a:t>
            </a:r>
            <a:r>
              <a:rPr lang="ru-RU" sz="2000" dirty="0" smtClean="0">
                <a:cs typeface="Times New Roman" pitchFamily="18" charset="0"/>
              </a:rPr>
              <a:t>» или «ша», «су» или «</a:t>
            </a:r>
            <a:r>
              <a:rPr lang="ru-RU" sz="2000" dirty="0" err="1" smtClean="0">
                <a:cs typeface="Times New Roman" pitchFamily="18" charset="0"/>
              </a:rPr>
              <a:t>шу</a:t>
            </a:r>
            <a:r>
              <a:rPr lang="ru-RU" sz="2000" dirty="0" smtClean="0">
                <a:cs typeface="Times New Roman" pitchFamily="18" charset="0"/>
              </a:rPr>
              <a:t>», «со» или «</a:t>
            </a:r>
            <a:r>
              <a:rPr lang="ru-RU" sz="2000" dirty="0" err="1" smtClean="0">
                <a:cs typeface="Times New Roman" pitchFamily="18" charset="0"/>
              </a:rPr>
              <a:t>шо</a:t>
            </a:r>
            <a:r>
              <a:rPr lang="ru-RU" sz="2000" dirty="0" smtClean="0">
                <a:cs typeface="Times New Roman" pitchFamily="18" charset="0"/>
              </a:rPr>
              <a:t>», «</a:t>
            </a:r>
            <a:r>
              <a:rPr lang="ru-RU" sz="2000" dirty="0" err="1" smtClean="0">
                <a:cs typeface="Times New Roman" pitchFamily="18" charset="0"/>
              </a:rPr>
              <a:t>сы</a:t>
            </a:r>
            <a:r>
              <a:rPr lang="ru-RU" sz="2000" dirty="0" smtClean="0">
                <a:cs typeface="Times New Roman" pitchFamily="18" charset="0"/>
              </a:rPr>
              <a:t>» </a:t>
            </a:r>
            <a:r>
              <a:rPr lang="ru-RU" sz="2000" dirty="0" err="1" smtClean="0">
                <a:cs typeface="Times New Roman" pitchFamily="18" charset="0"/>
              </a:rPr>
              <a:t>или</a:t>
            </a:r>
            <a:r>
              <a:rPr lang="ru-RU" sz="2000" dirty="0" smtClean="0">
                <a:cs typeface="Times New Roman" pitchFamily="18" charset="0"/>
              </a:rPr>
              <a:t> «</a:t>
            </a:r>
            <a:r>
              <a:rPr lang="ru-RU" sz="2000" dirty="0" err="1" smtClean="0">
                <a:cs typeface="Times New Roman" pitchFamily="18" charset="0"/>
              </a:rPr>
              <a:t>ши</a:t>
            </a:r>
            <a:r>
              <a:rPr lang="ru-RU" sz="2000" dirty="0" smtClean="0">
                <a:cs typeface="Times New Roman" pitchFamily="18" charset="0"/>
              </a:rPr>
              <a:t>». Ребенок заканчивает слово. Например: Ша- шары </a:t>
            </a:r>
            <a:r>
              <a:rPr lang="ru-RU" sz="2000" dirty="0" err="1" smtClean="0">
                <a:cs typeface="Times New Roman" pitchFamily="18" charset="0"/>
              </a:rPr>
              <a:t>са</a:t>
            </a:r>
            <a:r>
              <a:rPr lang="ru-RU" sz="2000" dirty="0" smtClean="0">
                <a:cs typeface="Times New Roman" pitchFamily="18" charset="0"/>
              </a:rPr>
              <a:t>- санки </a:t>
            </a:r>
            <a:r>
              <a:rPr lang="ru-RU" sz="2000" dirty="0" err="1" smtClean="0">
                <a:cs typeface="Times New Roman" pitchFamily="18" charset="0"/>
              </a:rPr>
              <a:t>шо</a:t>
            </a:r>
            <a:r>
              <a:rPr lang="ru-RU" sz="2000" dirty="0" smtClean="0">
                <a:cs typeface="Times New Roman" pitchFamily="18" charset="0"/>
              </a:rPr>
              <a:t>- шорох со- сорока </a:t>
            </a:r>
            <a:r>
              <a:rPr lang="ru-RU" sz="2000" dirty="0" err="1" smtClean="0">
                <a:cs typeface="Times New Roman" pitchFamily="18" charset="0"/>
              </a:rPr>
              <a:t>шу</a:t>
            </a:r>
            <a:r>
              <a:rPr lang="ru-RU" sz="2000" dirty="0" smtClean="0">
                <a:cs typeface="Times New Roman" pitchFamily="18" charset="0"/>
              </a:rPr>
              <a:t>- шуба су- сумка </a:t>
            </a:r>
            <a:r>
              <a:rPr lang="ru-RU" sz="2000" dirty="0" err="1" smtClean="0">
                <a:cs typeface="Times New Roman" pitchFamily="18" charset="0"/>
              </a:rPr>
              <a:t>ши~</a:t>
            </a:r>
            <a:r>
              <a:rPr lang="ru-RU" sz="2000" dirty="0" smtClean="0">
                <a:cs typeface="Times New Roman" pitchFamily="18" charset="0"/>
              </a:rPr>
              <a:t> шины </a:t>
            </a:r>
            <a:r>
              <a:rPr lang="ru-RU" sz="2000" dirty="0" err="1" smtClean="0">
                <a:cs typeface="Times New Roman" pitchFamily="18" charset="0"/>
              </a:rPr>
              <a:t>сысырок</a:t>
            </a:r>
            <a:endParaRPr lang="ru-RU" sz="2000" dirty="0" smtClean="0">
              <a:cs typeface="Times New Roman" pitchFamily="18" charset="0"/>
            </a:endParaRPr>
          </a:p>
          <a:p>
            <a:pPr>
              <a:buNone/>
            </a:pPr>
            <a:r>
              <a:rPr lang="ru-RU" sz="2000" dirty="0" smtClean="0">
                <a:cs typeface="Times New Roman" pitchFamily="18" charset="0"/>
              </a:rPr>
              <a:t> </a:t>
            </a:r>
            <a:endParaRPr lang="ru-RU" sz="2000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847928"/>
          </a:xfrm>
        </p:spPr>
        <p:txBody>
          <a:bodyPr>
            <a:normAutofit lnSpcReduction="10000"/>
          </a:bodyPr>
          <a:lstStyle/>
          <a:p>
            <a:pPr algn="ctr"/>
            <a:endParaRPr lang="ru-RU" sz="20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2000" dirty="0" smtClean="0">
                <a:solidFill>
                  <a:srgbClr val="FF0000"/>
                </a:solidFill>
                <a:cs typeface="Times New Roman" pitchFamily="18" charset="0"/>
              </a:rPr>
              <a:t>Игры с перебрасыванием мяча</a:t>
            </a:r>
          </a:p>
          <a:p>
            <a:pPr algn="ctr">
              <a:buNone/>
            </a:pPr>
            <a:r>
              <a:rPr lang="ru-RU" sz="2000" dirty="0" smtClean="0">
                <a:solidFill>
                  <a:srgbClr val="FF0000"/>
                </a:solidFill>
                <a:cs typeface="Times New Roman" pitchFamily="18" charset="0"/>
              </a:rPr>
              <a:t>«Мяч поймаем — раз! И два — мы распутаем слова!» </a:t>
            </a:r>
          </a:p>
          <a:p>
            <a:pPr>
              <a:buNone/>
            </a:pPr>
            <a:r>
              <a:rPr lang="ru-RU" sz="2000" dirty="0" smtClean="0">
                <a:cs typeface="Times New Roman" pitchFamily="18" charset="0"/>
              </a:rPr>
              <a:t>     Ход игры: Бросая мяч ребенку, родитель произносит слова, а ребенок, возвращая мяч, их повторяет: Тарелка, пещера, комната, посуда, витрина, колодец. Затем родитель запутывает слова, переставляя слоги. А ребенок </a:t>
            </a:r>
            <a:r>
              <a:rPr lang="ru-RU" sz="2000" dirty="0" err="1" smtClean="0">
                <a:cs typeface="Times New Roman" pitchFamily="18" charset="0"/>
              </a:rPr>
              <a:t>ДОЛЖен</a:t>
            </a:r>
            <a:r>
              <a:rPr lang="ru-RU" sz="2000" dirty="0" smtClean="0">
                <a:cs typeface="Times New Roman" pitchFamily="18" charset="0"/>
              </a:rPr>
              <a:t> их распутать. Родитель Дети: </a:t>
            </a:r>
            <a:r>
              <a:rPr lang="ru-RU" sz="2000" dirty="0" err="1" smtClean="0">
                <a:cs typeface="Times New Roman" pitchFamily="18" charset="0"/>
              </a:rPr>
              <a:t>релтака</a:t>
            </a:r>
            <a:r>
              <a:rPr lang="ru-RU" sz="2000" dirty="0" smtClean="0">
                <a:cs typeface="Times New Roman" pitchFamily="18" charset="0"/>
              </a:rPr>
              <a:t> тарелка </a:t>
            </a:r>
            <a:r>
              <a:rPr lang="ru-RU" sz="2000" dirty="0" err="1" smtClean="0">
                <a:cs typeface="Times New Roman" pitchFamily="18" charset="0"/>
              </a:rPr>
              <a:t>щепера</a:t>
            </a:r>
            <a:r>
              <a:rPr lang="ru-RU" sz="2000" dirty="0" smtClean="0">
                <a:cs typeface="Times New Roman" pitchFamily="18" charset="0"/>
              </a:rPr>
              <a:t> пещера </a:t>
            </a:r>
            <a:r>
              <a:rPr lang="ru-RU" sz="2000" dirty="0" err="1" smtClean="0">
                <a:cs typeface="Times New Roman" pitchFamily="18" charset="0"/>
              </a:rPr>
              <a:t>накомта</a:t>
            </a:r>
            <a:r>
              <a:rPr lang="ru-RU" sz="2000" dirty="0" smtClean="0">
                <a:cs typeface="Times New Roman" pitchFamily="18" charset="0"/>
              </a:rPr>
              <a:t> комната </a:t>
            </a:r>
            <a:r>
              <a:rPr lang="ru-RU" sz="2000" dirty="0" err="1" smtClean="0">
                <a:cs typeface="Times New Roman" pitchFamily="18" charset="0"/>
              </a:rPr>
              <a:t>супода</a:t>
            </a:r>
            <a:r>
              <a:rPr lang="ru-RU" sz="2000" dirty="0" smtClean="0">
                <a:cs typeface="Times New Roman" pitchFamily="18" charset="0"/>
              </a:rPr>
              <a:t> посуда </a:t>
            </a:r>
            <a:r>
              <a:rPr lang="ru-RU" sz="2000" dirty="0" err="1" smtClean="0">
                <a:cs typeface="Times New Roman" pitchFamily="18" charset="0"/>
              </a:rPr>
              <a:t>тривина</a:t>
            </a:r>
            <a:r>
              <a:rPr lang="ru-RU" sz="2000" dirty="0" smtClean="0">
                <a:cs typeface="Times New Roman" pitchFamily="18" charset="0"/>
              </a:rPr>
              <a:t> витрина </a:t>
            </a:r>
            <a:r>
              <a:rPr lang="ru-RU" sz="2000" dirty="0" err="1" smtClean="0">
                <a:cs typeface="Times New Roman" pitchFamily="18" charset="0"/>
              </a:rPr>
              <a:t>локодец</a:t>
            </a:r>
            <a:r>
              <a:rPr lang="ru-RU" sz="2000" dirty="0" smtClean="0">
                <a:cs typeface="Times New Roman" pitchFamily="18" charset="0"/>
              </a:rPr>
              <a:t> колодец .</a:t>
            </a:r>
          </a:p>
          <a:p>
            <a:pPr algn="ctr">
              <a:buNone/>
            </a:pPr>
            <a:r>
              <a:rPr lang="ru-RU" sz="2000" dirty="0" smtClean="0">
                <a:solidFill>
                  <a:srgbClr val="FF0000"/>
                </a:solidFill>
                <a:cs typeface="Times New Roman" pitchFamily="18" charset="0"/>
              </a:rPr>
              <a:t>«Мяч лови и мяч бросай — сколько звуков, называй»</a:t>
            </a:r>
          </a:p>
          <a:p>
            <a:pPr>
              <a:buNone/>
            </a:pPr>
            <a:r>
              <a:rPr lang="ru-RU" sz="2000" dirty="0" smtClean="0">
                <a:cs typeface="Times New Roman" pitchFamily="18" charset="0"/>
              </a:rPr>
              <a:t>     Цель - определение последовательности и количества звуков в слове. </a:t>
            </a:r>
          </a:p>
          <a:p>
            <a:pPr>
              <a:buNone/>
            </a:pPr>
            <a:r>
              <a:rPr lang="ru-RU" sz="2000" dirty="0" smtClean="0">
                <a:cs typeface="Times New Roman" pitchFamily="18" charset="0"/>
              </a:rPr>
              <a:t>      Ход игры. Родитель, бросая мяч, произносит слово. Ребенок, поймавший мяч, определяет последовательность звуков в слове и называет их количество. Последовательность. </a:t>
            </a:r>
            <a:r>
              <a:rPr lang="ru-RU" sz="2000" dirty="0" err="1" smtClean="0">
                <a:cs typeface="Times New Roman" pitchFamily="18" charset="0"/>
              </a:rPr>
              <a:t>Трехзвуковые</a:t>
            </a:r>
            <a:r>
              <a:rPr lang="ru-RU" sz="2000" dirty="0" smtClean="0">
                <a:cs typeface="Times New Roman" pitchFamily="18" charset="0"/>
              </a:rPr>
              <a:t> слова типа: МАК, СОН, КИТ. </a:t>
            </a:r>
            <a:r>
              <a:rPr lang="ru-RU" sz="2000" dirty="0" err="1" smtClean="0">
                <a:cs typeface="Times New Roman" pitchFamily="18" charset="0"/>
              </a:rPr>
              <a:t>Четырехзвуковые</a:t>
            </a:r>
            <a:r>
              <a:rPr lang="ru-RU" sz="2000" dirty="0" smtClean="0">
                <a:cs typeface="Times New Roman" pitchFamily="18" charset="0"/>
              </a:rPr>
              <a:t> слова с открытыми слогами: РАМА, МАМА. </a:t>
            </a:r>
            <a:r>
              <a:rPr lang="ru-RU" sz="2000" dirty="0" err="1" smtClean="0">
                <a:cs typeface="Times New Roman" pitchFamily="18" charset="0"/>
              </a:rPr>
              <a:t>Четырехзвуковые</a:t>
            </a:r>
            <a:r>
              <a:rPr lang="ru-RU" sz="2000" dirty="0" smtClean="0">
                <a:cs typeface="Times New Roman" pitchFamily="18" charset="0"/>
              </a:rPr>
              <a:t> слова со стечением согласных: КРОТ, СТОЛ, СПОР.</a:t>
            </a:r>
          </a:p>
          <a:p>
            <a:pPr>
              <a:buNone/>
            </a:pP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156</TotalTime>
  <Words>1537</Words>
  <Application>Microsoft Office PowerPoint</Application>
  <PresentationFormat>Экран (4:3)</PresentationFormat>
  <Paragraphs>83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Поток</vt:lpstr>
      <vt:lpstr>Государственное бюджетное общеобразовательное учреждение Самарской области «Школа-интернат № 115 для обучающихся с ограниченными возможностями здоровья городского округа Самара» </vt:lpstr>
      <vt:lpstr>Игры с мячом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Государственное бюджетное общеобразовательное учреждение Самарской области «Школа-интернат № 115 для обучающихся с ограниченными возможностями здоровья городского округа Самара»</dc:title>
  <dc:creator>Пользователь</dc:creator>
  <cp:lastModifiedBy>RePack by SPecialiST</cp:lastModifiedBy>
  <cp:revision>35</cp:revision>
  <dcterms:created xsi:type="dcterms:W3CDTF">2020-04-10T10:48:43Z</dcterms:created>
  <dcterms:modified xsi:type="dcterms:W3CDTF">2020-04-14T10:45:14Z</dcterms:modified>
</cp:coreProperties>
</file>