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1" r:id="rId1"/>
  </p:sldMasterIdLst>
  <p:sldIdLst>
    <p:sldId id="256" r:id="rId2"/>
    <p:sldId id="273" r:id="rId3"/>
    <p:sldId id="258" r:id="rId4"/>
    <p:sldId id="274" r:id="rId5"/>
    <p:sldId id="291" r:id="rId6"/>
    <p:sldId id="276" r:id="rId7"/>
    <p:sldId id="277" r:id="rId8"/>
    <p:sldId id="278" r:id="rId9"/>
    <p:sldId id="279" r:id="rId10"/>
    <p:sldId id="280" r:id="rId11"/>
    <p:sldId id="281" r:id="rId12"/>
    <p:sldId id="290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-32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69471D-0A30-409D-A128-02DFADCF919A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1A7D71-5C03-4E83-ABCC-2A6FACBDCE5D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Общая моторика</a:t>
          </a:r>
          <a:endParaRPr lang="ru-RU" sz="2000" b="1" dirty="0">
            <a:solidFill>
              <a:schemeClr val="tx1"/>
            </a:solidFill>
          </a:endParaRPr>
        </a:p>
      </dgm:t>
    </dgm:pt>
    <dgm:pt modelId="{AA5B1E17-03B5-46DD-ABEB-80D604A78DD3}" type="parTrans" cxnId="{C8ABC8D3-9099-4758-84D9-BB9D7097EFCF}">
      <dgm:prSet/>
      <dgm:spPr/>
      <dgm:t>
        <a:bodyPr/>
        <a:lstStyle/>
        <a:p>
          <a:endParaRPr lang="ru-RU"/>
        </a:p>
      </dgm:t>
    </dgm:pt>
    <dgm:pt modelId="{67723597-DD30-4E65-9846-3EFEB342CE4A}" type="sibTrans" cxnId="{C8ABC8D3-9099-4758-84D9-BB9D7097EFCF}">
      <dgm:prSet/>
      <dgm:spPr/>
      <dgm:t>
        <a:bodyPr/>
        <a:lstStyle/>
        <a:p>
          <a:endParaRPr lang="ru-RU"/>
        </a:p>
      </dgm:t>
    </dgm:pt>
    <dgm:pt modelId="{DF8253BB-0E22-4867-897A-C6F749D18E80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Мелкая моторика</a:t>
          </a:r>
          <a:endParaRPr lang="ru-RU" sz="2000" b="1" dirty="0">
            <a:solidFill>
              <a:schemeClr val="tx1"/>
            </a:solidFill>
          </a:endParaRPr>
        </a:p>
      </dgm:t>
    </dgm:pt>
    <dgm:pt modelId="{58CE947C-1A49-489E-9083-ED57E9004EE3}" type="parTrans" cxnId="{FCE0DA20-E30F-44AA-96C7-FC5CFFF2EF89}">
      <dgm:prSet/>
      <dgm:spPr/>
      <dgm:t>
        <a:bodyPr/>
        <a:lstStyle/>
        <a:p>
          <a:endParaRPr lang="ru-RU"/>
        </a:p>
      </dgm:t>
    </dgm:pt>
    <dgm:pt modelId="{1EDBC511-9526-4862-8419-5A752661B36A}" type="sibTrans" cxnId="{FCE0DA20-E30F-44AA-96C7-FC5CFFF2EF89}">
      <dgm:prSet/>
      <dgm:spPr/>
      <dgm:t>
        <a:bodyPr/>
        <a:lstStyle/>
        <a:p>
          <a:endParaRPr lang="ru-RU"/>
        </a:p>
      </dgm:t>
    </dgm:pt>
    <dgm:pt modelId="{7A598E9F-1B70-43E4-B661-B6EF56E7DAD5}">
      <dgm:prSet phldrT="[Текст]" custT="1"/>
      <dgm:spPr/>
      <dgm:t>
        <a:bodyPr/>
        <a:lstStyle/>
        <a:p>
          <a:r>
            <a:rPr lang="ru-RU" sz="2000" b="1" dirty="0" err="1" smtClean="0">
              <a:solidFill>
                <a:schemeClr val="tx1"/>
              </a:solidFill>
            </a:rPr>
            <a:t>Графомо</a:t>
          </a:r>
          <a:r>
            <a:rPr lang="ru-RU" sz="2000" b="1" dirty="0" smtClean="0">
              <a:solidFill>
                <a:schemeClr val="tx1"/>
              </a:solidFill>
            </a:rPr>
            <a:t> торные навыки</a:t>
          </a:r>
          <a:endParaRPr lang="ru-RU" sz="2000" b="1" dirty="0">
            <a:solidFill>
              <a:schemeClr val="tx1"/>
            </a:solidFill>
          </a:endParaRPr>
        </a:p>
      </dgm:t>
    </dgm:pt>
    <dgm:pt modelId="{3D916762-07F5-435E-AB88-99E94E6328E2}" type="parTrans" cxnId="{649881D4-1ABE-42D3-8655-0D5FDF51C256}">
      <dgm:prSet/>
      <dgm:spPr/>
      <dgm:t>
        <a:bodyPr/>
        <a:lstStyle/>
        <a:p>
          <a:endParaRPr lang="ru-RU"/>
        </a:p>
      </dgm:t>
    </dgm:pt>
    <dgm:pt modelId="{94EBF372-1EB6-4C85-B2D3-3175C95D80D2}" type="sibTrans" cxnId="{649881D4-1ABE-42D3-8655-0D5FDF51C256}">
      <dgm:prSet/>
      <dgm:spPr/>
      <dgm:t>
        <a:bodyPr/>
        <a:lstStyle/>
        <a:p>
          <a:endParaRPr lang="ru-RU"/>
        </a:p>
      </dgm:t>
    </dgm:pt>
    <dgm:pt modelId="{03D9A6E9-74E7-464F-961A-E81BDC768434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Навыки самообслуживания</a:t>
          </a:r>
          <a:endParaRPr lang="ru-RU" sz="2000" b="1" dirty="0">
            <a:solidFill>
              <a:schemeClr val="tx1"/>
            </a:solidFill>
          </a:endParaRPr>
        </a:p>
      </dgm:t>
    </dgm:pt>
    <dgm:pt modelId="{F247D721-55AA-4E59-BA81-D3187FE04A78}" type="parTrans" cxnId="{23035C7D-3090-45F9-BDAE-137D3B8604A6}">
      <dgm:prSet/>
      <dgm:spPr/>
      <dgm:t>
        <a:bodyPr/>
        <a:lstStyle/>
        <a:p>
          <a:endParaRPr lang="ru-RU"/>
        </a:p>
      </dgm:t>
    </dgm:pt>
    <dgm:pt modelId="{C163BE41-A2B2-4555-A360-A2F253AA0326}" type="sibTrans" cxnId="{23035C7D-3090-45F9-BDAE-137D3B8604A6}">
      <dgm:prSet/>
      <dgm:spPr/>
      <dgm:t>
        <a:bodyPr/>
        <a:lstStyle/>
        <a:p>
          <a:endParaRPr lang="ru-RU"/>
        </a:p>
      </dgm:t>
    </dgm:pt>
    <dgm:pt modelId="{192F8E19-DE42-4281-A726-22F68F9013AC}" type="pres">
      <dgm:prSet presAssocID="{4769471D-0A30-409D-A128-02DFADCF919A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9041D2-7929-4AFD-A99B-8F70159ED6ED}" type="pres">
      <dgm:prSet presAssocID="{4769471D-0A30-409D-A128-02DFADCF919A}" presName="axisShape" presStyleLbl="bgShp" presStyleIdx="0" presStyleCnt="1" custScaleX="164595"/>
      <dgm:spPr/>
    </dgm:pt>
    <dgm:pt modelId="{2455EC55-545D-4549-AF01-2A0954005634}" type="pres">
      <dgm:prSet presAssocID="{4769471D-0A30-409D-A128-02DFADCF919A}" presName="rect1" presStyleLbl="node1" presStyleIdx="0" presStyleCnt="4" custLinFactNeighborX="-1325" custLinFactNeighborY="13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46A447-A0BE-4960-908D-0B3BFD9832A8}" type="pres">
      <dgm:prSet presAssocID="{4769471D-0A30-409D-A128-02DFADCF919A}" presName="rect2" presStyleLbl="node1" presStyleIdx="1" presStyleCnt="4" custLinFactNeighborX="-1325" custLinFactNeighborY="13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04049A-A8CF-4C42-8CC1-956FAEE6A581}" type="pres">
      <dgm:prSet presAssocID="{4769471D-0A30-409D-A128-02DFADCF919A}" presName="rect3" presStyleLbl="node1" presStyleIdx="2" presStyleCnt="4" custLinFactNeighborX="-1325" custLinFactNeighborY="13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3D725D-2C50-4C17-8117-E529C2B92C65}" type="pres">
      <dgm:prSet presAssocID="{4769471D-0A30-409D-A128-02DFADCF919A}" presName="rect4" presStyleLbl="node1" presStyleIdx="3" presStyleCnt="4" custLinFactNeighborX="-1325" custLinFactNeighborY="13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467D5A-4161-49D3-B9DA-AC1D4EC52202}" type="presOf" srcId="{03D9A6E9-74E7-464F-961A-E81BDC768434}" destId="{833D725D-2C50-4C17-8117-E529C2B92C65}" srcOrd="0" destOrd="0" presId="urn:microsoft.com/office/officeart/2005/8/layout/matrix2"/>
    <dgm:cxn modelId="{5A7905C4-C6E7-4D6D-ACAC-52858A4FC707}" type="presOf" srcId="{7A598E9F-1B70-43E4-B661-B6EF56E7DAD5}" destId="{A004049A-A8CF-4C42-8CC1-956FAEE6A581}" srcOrd="0" destOrd="0" presId="urn:microsoft.com/office/officeart/2005/8/layout/matrix2"/>
    <dgm:cxn modelId="{FCE0DA20-E30F-44AA-96C7-FC5CFFF2EF89}" srcId="{4769471D-0A30-409D-A128-02DFADCF919A}" destId="{DF8253BB-0E22-4867-897A-C6F749D18E80}" srcOrd="1" destOrd="0" parTransId="{58CE947C-1A49-489E-9083-ED57E9004EE3}" sibTransId="{1EDBC511-9526-4862-8419-5A752661B36A}"/>
    <dgm:cxn modelId="{23035C7D-3090-45F9-BDAE-137D3B8604A6}" srcId="{4769471D-0A30-409D-A128-02DFADCF919A}" destId="{03D9A6E9-74E7-464F-961A-E81BDC768434}" srcOrd="3" destOrd="0" parTransId="{F247D721-55AA-4E59-BA81-D3187FE04A78}" sibTransId="{C163BE41-A2B2-4555-A360-A2F253AA0326}"/>
    <dgm:cxn modelId="{025420EF-C264-4420-9A50-68B44E09472E}" type="presOf" srcId="{1E1A7D71-5C03-4E83-ABCC-2A6FACBDCE5D}" destId="{2455EC55-545D-4549-AF01-2A0954005634}" srcOrd="0" destOrd="0" presId="urn:microsoft.com/office/officeart/2005/8/layout/matrix2"/>
    <dgm:cxn modelId="{0904E9D6-DAAD-4586-97A3-A333CE19E242}" type="presOf" srcId="{4769471D-0A30-409D-A128-02DFADCF919A}" destId="{192F8E19-DE42-4281-A726-22F68F9013AC}" srcOrd="0" destOrd="0" presId="urn:microsoft.com/office/officeart/2005/8/layout/matrix2"/>
    <dgm:cxn modelId="{790075F3-E351-4ABD-8822-A8D4CA963FBC}" type="presOf" srcId="{DF8253BB-0E22-4867-897A-C6F749D18E80}" destId="{6046A447-A0BE-4960-908D-0B3BFD9832A8}" srcOrd="0" destOrd="0" presId="urn:microsoft.com/office/officeart/2005/8/layout/matrix2"/>
    <dgm:cxn modelId="{649881D4-1ABE-42D3-8655-0D5FDF51C256}" srcId="{4769471D-0A30-409D-A128-02DFADCF919A}" destId="{7A598E9F-1B70-43E4-B661-B6EF56E7DAD5}" srcOrd="2" destOrd="0" parTransId="{3D916762-07F5-435E-AB88-99E94E6328E2}" sibTransId="{94EBF372-1EB6-4C85-B2D3-3175C95D80D2}"/>
    <dgm:cxn modelId="{C8ABC8D3-9099-4758-84D9-BB9D7097EFCF}" srcId="{4769471D-0A30-409D-A128-02DFADCF919A}" destId="{1E1A7D71-5C03-4E83-ABCC-2A6FACBDCE5D}" srcOrd="0" destOrd="0" parTransId="{AA5B1E17-03B5-46DD-ABEB-80D604A78DD3}" sibTransId="{67723597-DD30-4E65-9846-3EFEB342CE4A}"/>
    <dgm:cxn modelId="{61195CD6-7036-4EE7-926B-6FE8F0149269}" type="presParOf" srcId="{192F8E19-DE42-4281-A726-22F68F9013AC}" destId="{189041D2-7929-4AFD-A99B-8F70159ED6ED}" srcOrd="0" destOrd="0" presId="urn:microsoft.com/office/officeart/2005/8/layout/matrix2"/>
    <dgm:cxn modelId="{9AEAFE1A-B1EE-4B23-A985-69F297580097}" type="presParOf" srcId="{192F8E19-DE42-4281-A726-22F68F9013AC}" destId="{2455EC55-545D-4549-AF01-2A0954005634}" srcOrd="1" destOrd="0" presId="urn:microsoft.com/office/officeart/2005/8/layout/matrix2"/>
    <dgm:cxn modelId="{A6653012-10B9-4EB5-B51A-4EB872EE6B79}" type="presParOf" srcId="{192F8E19-DE42-4281-A726-22F68F9013AC}" destId="{6046A447-A0BE-4960-908D-0B3BFD9832A8}" srcOrd="2" destOrd="0" presId="urn:microsoft.com/office/officeart/2005/8/layout/matrix2"/>
    <dgm:cxn modelId="{B3D2F0F8-2568-42CA-AA23-8BBC5A83F5EA}" type="presParOf" srcId="{192F8E19-DE42-4281-A726-22F68F9013AC}" destId="{A004049A-A8CF-4C42-8CC1-956FAEE6A581}" srcOrd="3" destOrd="0" presId="urn:microsoft.com/office/officeart/2005/8/layout/matrix2"/>
    <dgm:cxn modelId="{D679567E-BBAA-4ECD-9437-7774E3503413}" type="presParOf" srcId="{192F8E19-DE42-4281-A726-22F68F9013AC}" destId="{833D725D-2C50-4C17-8117-E529C2B92C65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9041D2-7929-4AFD-A99B-8F70159ED6ED}">
      <dsp:nvSpPr>
        <dsp:cNvPr id="0" name=""/>
        <dsp:cNvSpPr/>
      </dsp:nvSpPr>
      <dsp:spPr>
        <a:xfrm>
          <a:off x="1672380" y="0"/>
          <a:ext cx="7475638" cy="4541838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55EC55-545D-4549-AF01-2A0954005634}">
      <dsp:nvSpPr>
        <dsp:cNvPr id="0" name=""/>
        <dsp:cNvSpPr/>
      </dsp:nvSpPr>
      <dsp:spPr>
        <a:xfrm>
          <a:off x="3410428" y="319291"/>
          <a:ext cx="1816735" cy="18167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Общая моторика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3410428" y="319291"/>
        <a:ext cx="1816735" cy="1816735"/>
      </dsp:txXfrm>
    </dsp:sp>
    <dsp:sp modelId="{6046A447-A0BE-4960-908D-0B3BFD9832A8}">
      <dsp:nvSpPr>
        <dsp:cNvPr id="0" name=""/>
        <dsp:cNvSpPr/>
      </dsp:nvSpPr>
      <dsp:spPr>
        <a:xfrm>
          <a:off x="5545092" y="319291"/>
          <a:ext cx="1816735" cy="18167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Мелкая моторика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5545092" y="319291"/>
        <a:ext cx="1816735" cy="1816735"/>
      </dsp:txXfrm>
    </dsp:sp>
    <dsp:sp modelId="{A004049A-A8CF-4C42-8CC1-956FAEE6A581}">
      <dsp:nvSpPr>
        <dsp:cNvPr id="0" name=""/>
        <dsp:cNvSpPr/>
      </dsp:nvSpPr>
      <dsp:spPr>
        <a:xfrm>
          <a:off x="3410428" y="2453955"/>
          <a:ext cx="1816735" cy="18167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solidFill>
                <a:schemeClr val="tx1"/>
              </a:solidFill>
            </a:rPr>
            <a:t>Графомо</a:t>
          </a:r>
          <a:r>
            <a:rPr lang="ru-RU" sz="2000" b="1" kern="1200" dirty="0" smtClean="0">
              <a:solidFill>
                <a:schemeClr val="tx1"/>
              </a:solidFill>
            </a:rPr>
            <a:t> торные навыки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3410428" y="2453955"/>
        <a:ext cx="1816735" cy="1816735"/>
      </dsp:txXfrm>
    </dsp:sp>
    <dsp:sp modelId="{833D725D-2C50-4C17-8117-E529C2B92C65}">
      <dsp:nvSpPr>
        <dsp:cNvPr id="0" name=""/>
        <dsp:cNvSpPr/>
      </dsp:nvSpPr>
      <dsp:spPr>
        <a:xfrm>
          <a:off x="5545092" y="2453955"/>
          <a:ext cx="1816735" cy="18167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Навыки самообслуживания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5545092" y="2453955"/>
        <a:ext cx="1816735" cy="18167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824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326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9726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496939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407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9214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148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17667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4154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61800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0395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163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641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6024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007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8104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004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141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  <p:sldLayoutId id="2147483737" r:id="rId16"/>
    <p:sldLayoutId id="2147483738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5015753"/>
            <a:ext cx="94488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>Государственное бюджетное общеобразовательное учреждение Самарской области «Школа-интернат № 115 для обучающихся</a:t>
            </a:r>
            <a:br>
              <a:rPr lang="ru-RU" sz="2000" b="1" dirty="0"/>
            </a:br>
            <a:r>
              <a:rPr lang="ru-RU" sz="2000" b="1" dirty="0"/>
              <a:t>с ограниченными возможностями здоровья</a:t>
            </a:r>
            <a:br>
              <a:rPr lang="ru-RU" sz="2000" b="1" dirty="0"/>
            </a:br>
            <a:r>
              <a:rPr lang="ru-RU" sz="2000" b="1" dirty="0"/>
              <a:t>городского округа Самара»</a:t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3100" b="1" dirty="0" smtClean="0">
                <a:solidFill>
                  <a:srgbClr val="FF0000"/>
                </a:solidFill>
              </a:rPr>
              <a:t>мониторинг развития </a:t>
            </a:r>
            <a:r>
              <a:rPr lang="en-US" sz="3100" b="1" dirty="0" smtClean="0">
                <a:solidFill>
                  <a:srgbClr val="FF0000"/>
                </a:solidFill>
              </a:rPr>
              <a:t>I </a:t>
            </a:r>
            <a:r>
              <a:rPr lang="ru-RU" sz="3100" b="1" dirty="0" smtClean="0">
                <a:solidFill>
                  <a:srgbClr val="FF0000"/>
                </a:solidFill>
              </a:rPr>
              <a:t>группы обучающихся с тяжелыми и множественными </a:t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>нарушениями развития</a:t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dirty="0">
                <a:solidFill>
                  <a:srgbClr val="FF0000"/>
                </a:solidFill>
              </a:rPr>
              <a:t/>
            </a:r>
            <a:br>
              <a:rPr lang="ru-RU" sz="3100" b="1" dirty="0">
                <a:solidFill>
                  <a:srgbClr val="FF0000"/>
                </a:solidFill>
              </a:rPr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71999"/>
            <a:ext cx="9448800" cy="2285999"/>
          </a:xfrm>
        </p:spPr>
        <p:txBody>
          <a:bodyPr>
            <a:normAutofit/>
          </a:bodyPr>
          <a:lstStyle/>
          <a:p>
            <a:pPr algn="r"/>
            <a:r>
              <a:rPr lang="ru-RU" b="1" dirty="0"/>
              <a:t>П</a:t>
            </a:r>
            <a:r>
              <a:rPr lang="ru-RU" b="1" dirty="0" smtClean="0">
                <a:solidFill>
                  <a:schemeClr val="tx1"/>
                </a:solidFill>
              </a:rPr>
              <a:t>едагог-психолог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 Г.В. Трифонова</a:t>
            </a:r>
          </a:p>
          <a:p>
            <a:pPr algn="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Самара, 2019</a:t>
            </a:r>
          </a:p>
          <a:p>
            <a:pPr algn="r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80911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50355532"/>
              </p:ext>
            </p:extLst>
          </p:nvPr>
        </p:nvGraphicFramePr>
        <p:xfrm>
          <a:off x="2424023" y="1371600"/>
          <a:ext cx="8453886" cy="4755905"/>
        </p:xfrm>
        <a:graphic>
          <a:graphicData uri="http://schemas.openxmlformats.org/drawingml/2006/table">
            <a:tbl>
              <a:tblPr firstRow="1" firstCol="1" bandRow="1"/>
              <a:tblGrid>
                <a:gridCol w="711925"/>
                <a:gridCol w="4517101"/>
                <a:gridCol w="1603155"/>
                <a:gridCol w="1621705"/>
              </a:tblGrid>
              <a:tr h="775719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  <a:r>
                        <a:rPr lang="ru-RU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Самостоятельное рисование по заданию взрослого.</a:t>
                      </a:r>
                      <a:endParaRPr lang="ru-RU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0186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  <a:r>
                        <a:rPr lang="ru-RU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аппликации: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вырезывание по прямой;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вырезывание по косой;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вырезывание симметричных фигур;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обрывание;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складывание бумаги пополам;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складывание бумаги по диагонали.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71709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34296846"/>
              </p:ext>
            </p:extLst>
          </p:nvPr>
        </p:nvGraphicFramePr>
        <p:xfrm>
          <a:off x="2380892" y="1035170"/>
          <a:ext cx="9368286" cy="5495026"/>
        </p:xfrm>
        <a:graphic>
          <a:graphicData uri="http://schemas.openxmlformats.org/drawingml/2006/table">
            <a:tbl>
              <a:tblPr firstRow="1" firstCol="1" bandRow="1"/>
              <a:tblGrid>
                <a:gridCol w="788929"/>
                <a:gridCol w="5005686"/>
                <a:gridCol w="1776558"/>
                <a:gridCol w="1797113"/>
              </a:tblGrid>
              <a:tr h="3531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№3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Навыки самообслуживания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347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800" spc="-55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Мытье: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800" spc="-55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рук;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800" spc="-55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ног;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800" spc="-55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туловища;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800" spc="-55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ушей; 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800" spc="-55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головы.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04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800" spc="-55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Соблюдение определенного порядка при мытье отдельных частей тела. 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76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800" spc="-55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Мытье частей тела по степени загрязнения.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268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800" spc="-55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Пользование туалетом: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6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с</a:t>
                      </a:r>
                      <a:r>
                        <a:rPr lang="ru-RU" sz="1800" spc="-55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ообщение о желании сходить в туалет;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800" spc="-55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сидение на унитазе и оправление малой/большой нужды;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800" spc="-55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пользование туалетной бумагой;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800" spc="-55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соблюдение последовательности действий в туалете.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05285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8894203"/>
              </p:ext>
            </p:extLst>
          </p:nvPr>
        </p:nvGraphicFramePr>
        <p:xfrm>
          <a:off x="2320506" y="992037"/>
          <a:ext cx="9368286" cy="5327904"/>
        </p:xfrm>
        <a:graphic>
          <a:graphicData uri="http://schemas.openxmlformats.org/drawingml/2006/table">
            <a:tbl>
              <a:tblPr firstRow="1" firstCol="1" bandRow="1"/>
              <a:tblGrid>
                <a:gridCol w="788929"/>
                <a:gridCol w="6043191"/>
                <a:gridCol w="1121434"/>
                <a:gridCol w="1414732"/>
              </a:tblGrid>
              <a:tr h="54863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600" spc="-55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Полоскание полости рта.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600" spc="-55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Чистка зубов.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16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600" spc="-55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Очищение носового прохода.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94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600" spc="-5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Уход за ногтями: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600" spc="-5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подстригание ногтей;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600" spc="-55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подпиливание ногтей.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21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600" spc="-6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Соблюдение последовательности при: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600" spc="-6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раздевании;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600" spc="-6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одевании;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600" spc="-6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снятии обуви;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600" spc="-6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обувании;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600" spc="-6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определенного комплекта одежды;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600" spc="-6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различение лицевой и изнаночной стороны.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89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 пищи: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питье из бокала;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пользование ложкой;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пользование вилкой;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использование салфетки;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накладывание в тарелку.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98338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37973944"/>
              </p:ext>
            </p:extLst>
          </p:nvPr>
        </p:nvGraphicFramePr>
        <p:xfrm>
          <a:off x="2372264" y="941207"/>
          <a:ext cx="9282023" cy="5755060"/>
        </p:xfrm>
        <a:graphic>
          <a:graphicData uri="http://schemas.openxmlformats.org/drawingml/2006/table">
            <a:tbl>
              <a:tblPr firstRow="1" firstCol="1" bandRow="1"/>
              <a:tblGrid>
                <a:gridCol w="781664"/>
                <a:gridCol w="5550125"/>
                <a:gridCol w="1690777"/>
                <a:gridCol w="1259457"/>
              </a:tblGrid>
              <a:tr h="30730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Когнитивные навыки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73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№4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Сенсорно-перцептивные действия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034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800" spc="-55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800" spc="-3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осредоточение и концентрация взгляда на </a:t>
                      </a:r>
                      <a:r>
                        <a:rPr lang="ru-RU" sz="18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объекте (продолжительность).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95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800" spc="-5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800" spc="-3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еревод взгляда с одного объекта на дру­</a:t>
                      </a:r>
                      <a:r>
                        <a:rPr lang="ru-RU" sz="18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гой.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34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800" spc="-6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800" spc="-3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опровождение взглядом объекта, передви­</a:t>
                      </a:r>
                      <a:r>
                        <a:rPr lang="ru-RU" sz="18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гаемого самим ребенком</a:t>
                      </a:r>
                      <a:r>
                        <a:rPr lang="ru-RU" sz="1800" spc="5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41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Слежение взглядом за передвижением предмета.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784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6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Обследование предмета: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320040" algn="l"/>
                        </a:tabLs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зрительное, </a:t>
                      </a:r>
                      <a:endParaRPr lang="ru-RU" sz="16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320040" algn="l"/>
                        </a:tabLs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оральное, </a:t>
                      </a:r>
                      <a:endParaRPr lang="ru-RU" sz="16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320040" algn="l"/>
                        </a:tabLs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обоня­тельное, </a:t>
                      </a:r>
                      <a:endParaRPr lang="ru-RU" sz="16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320040" algn="l"/>
                        </a:tabLs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осязательное, </a:t>
                      </a:r>
                      <a:endParaRPr lang="ru-RU" sz="16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320040" algn="l"/>
                        </a:tabLs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слуховое.</a:t>
                      </a:r>
                      <a:endParaRPr lang="ru-RU" sz="16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3522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ru-RU" sz="1800" spc="-1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Узнавание предмета по просьбе и самостоятельно (ука­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зание на предмет жестом, взглядом).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70304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48184227"/>
              </p:ext>
            </p:extLst>
          </p:nvPr>
        </p:nvGraphicFramePr>
        <p:xfrm>
          <a:off x="2820839" y="1199073"/>
          <a:ext cx="8764436" cy="5426456"/>
        </p:xfrm>
        <a:graphic>
          <a:graphicData uri="http://schemas.openxmlformats.org/drawingml/2006/table">
            <a:tbl>
              <a:tblPr firstRow="1" firstCol="1" bandRow="1"/>
              <a:tblGrid>
                <a:gridCol w="738077"/>
                <a:gridCol w="4683034"/>
                <a:gridCol w="1662047"/>
                <a:gridCol w="1681278"/>
              </a:tblGrid>
              <a:tr h="29364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ru-RU" sz="1800" spc="-1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Называние предметов.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49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ru-RU" sz="1800" spc="-1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Различение цветов.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3306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ru-RU" sz="1800" spc="-1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Различение фигур: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ru-RU" sz="1800" spc="-1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по размеру;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ru-RU" sz="1800" spc="-1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по форме.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968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ru-RU" sz="1800" spc="-1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Различение: 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ru-RU" sz="1800" spc="-1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один – много;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ru-RU" sz="1800" spc="-1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сравнение множеств;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ru-RU" sz="1800" spc="-1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обозначение количество предметов (числом, цифрой).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899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ru-RU" sz="1800" spc="-1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Дифференциация символов в пределах программы (букв, цифр, знаков).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49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ru-RU" sz="1800" spc="-1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Нахождение парных предметов.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49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ru-RU" sz="1800" spc="-1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Нахождение парных картинок.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899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ru-RU" sz="1800" spc="-1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Четвертый лишний по цвету, размеру, форме, материалу.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44298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66090885"/>
              </p:ext>
            </p:extLst>
          </p:nvPr>
        </p:nvGraphicFramePr>
        <p:xfrm>
          <a:off x="2208363" y="1518248"/>
          <a:ext cx="6926430" cy="3947400"/>
        </p:xfrm>
        <a:graphic>
          <a:graphicData uri="http://schemas.openxmlformats.org/drawingml/2006/table">
            <a:tbl>
              <a:tblPr firstRow="1" firstCol="1" bandRow="1"/>
              <a:tblGrid>
                <a:gridCol w="583294"/>
                <a:gridCol w="3700947"/>
                <a:gridCol w="1313496"/>
                <a:gridCol w="1328693"/>
              </a:tblGrid>
              <a:tr h="3723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№5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Предметно-практические действия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460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225" algn="l"/>
                        </a:tabLs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Складывание бумаги (газеты).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68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  <a:tabLst>
                          <a:tab pos="250190" algn="l"/>
                        </a:tabLst>
                      </a:pPr>
                      <a:r>
                        <a:rPr lang="ru-RU" sz="1800" spc="1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Вынимание (из коробки, ящика, шкафа и др.) </a:t>
                      </a:r>
                      <a:r>
                        <a:rPr lang="ru-RU" sz="1800" spc="5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предмета.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68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0190" algn="l"/>
                        </a:tabLst>
                      </a:pPr>
                      <a:r>
                        <a:rPr lang="ru-RU" sz="1800" spc="5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Складывание (в коробку, на полку, в ящик и др.) предмета.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36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195" algn="l"/>
                        </a:tabLst>
                      </a:pPr>
                      <a:r>
                        <a:rPr lang="ru-RU" sz="1800" spc="-5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ru-RU" sz="1800" spc="-25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ифференциация предметов: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195" algn="l"/>
                        </a:tabLst>
                      </a:pPr>
                      <a:r>
                        <a:rPr lang="ru-RU" sz="1800" spc="-25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по размерам;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195" algn="l"/>
                        </a:tabLst>
                      </a:pPr>
                      <a:r>
                        <a:rPr lang="ru-RU" sz="1800" spc="-25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цвету;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3195" algn="l"/>
                        </a:tabLst>
                      </a:pPr>
                      <a:r>
                        <a:rPr lang="ru-RU" sz="1800" spc="-25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форме.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2259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86141806"/>
              </p:ext>
            </p:extLst>
          </p:nvPr>
        </p:nvGraphicFramePr>
        <p:xfrm>
          <a:off x="2337758" y="1181818"/>
          <a:ext cx="9083616" cy="5421749"/>
        </p:xfrm>
        <a:graphic>
          <a:graphicData uri="http://schemas.openxmlformats.org/drawingml/2006/table">
            <a:tbl>
              <a:tblPr firstRow="1" firstCol="1" bandRow="1"/>
              <a:tblGrid>
                <a:gridCol w="978918"/>
                <a:gridCol w="4728743"/>
                <a:gridCol w="1678269"/>
                <a:gridCol w="1697686"/>
              </a:tblGrid>
              <a:tr h="2830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Социально-значимые навыки, умения, представления и коммуникация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30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№6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Навыки невербальной коммуникации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610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-5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адекватных реакций и действий на обраще­</a:t>
                      </a:r>
                      <a:r>
                        <a:rPr lang="ru-RU" sz="1600" spc="-2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ния знакомых.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291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Установление визуального контакта с собеседником: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ориентация на лицо взрослого;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удержание позы во время диалога (сидя, стоя);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соблюдение физической дистанции;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адекватное использование мимики жестов.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5269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-5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жестов: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-5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-прощания;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-5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приветствия;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-5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согласия;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-5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несогласия.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5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-5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умения просить: пить, </a:t>
                      </a:r>
                      <a:r>
                        <a:rPr lang="ru-RU" sz="1600" spc="-5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есть,спать</a:t>
                      </a:r>
                      <a:r>
                        <a:rPr lang="ru-RU" sz="1600" spc="-5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07968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91303169"/>
              </p:ext>
            </p:extLst>
          </p:nvPr>
        </p:nvGraphicFramePr>
        <p:xfrm>
          <a:off x="2458528" y="836761"/>
          <a:ext cx="9402793" cy="5327904"/>
        </p:xfrm>
        <a:graphic>
          <a:graphicData uri="http://schemas.openxmlformats.org/drawingml/2006/table">
            <a:tbl>
              <a:tblPr firstRow="1" firstCol="1" bandRow="1"/>
              <a:tblGrid>
                <a:gridCol w="791836"/>
                <a:gridCol w="6419847"/>
                <a:gridCol w="1104181"/>
                <a:gridCol w="1086929"/>
              </a:tblGrid>
              <a:tr h="2312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№7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49" marR="59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Навыки вербальной коммуникации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49" marR="59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128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59649" marR="59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-5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Восприятие обращенной речи.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49" marR="59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49" marR="59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49" marR="59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28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2.</a:t>
                      </a:r>
                      <a:endParaRPr lang="ru-RU" sz="16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59649" marR="59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-5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Понимание обращенной речи.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49" marR="59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49" marR="59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49" marR="59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433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59649" marR="59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Выполнение: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одного действия по словесной инструкции («Иди сюда»);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6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двух действий по словесной инструкции («Иди сюда, посмотри на меня»); </a:t>
                      </a:r>
                      <a:endParaRPr lang="ru-RU" sz="1600" dirty="0" smtClean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6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трех действий по словесной инструкции («Иди сюда, посмотри на меня, сядь»);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выбрать названный предмет из двух;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выбрать названный предмет из трех;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принести названный предмет, выбрав из ряда объектов;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указать названную часть тела;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указать две и более названных частей тела;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указать названный цвет;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указать большой или маленький предмет;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показать названный предмет на картинке;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выполнить инструкцию с числительным («Покажи, где пять яблок»).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49" marR="59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49" marR="59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49" marR="59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74719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91708335"/>
              </p:ext>
            </p:extLst>
          </p:nvPr>
        </p:nvGraphicFramePr>
        <p:xfrm>
          <a:off x="2078968" y="1112806"/>
          <a:ext cx="8635040" cy="4494564"/>
        </p:xfrm>
        <a:graphic>
          <a:graphicData uri="http://schemas.openxmlformats.org/drawingml/2006/table">
            <a:tbl>
              <a:tblPr firstRow="1" firstCol="1" bandRow="1"/>
              <a:tblGrid>
                <a:gridCol w="727180"/>
                <a:gridCol w="4613896"/>
                <a:gridCol w="1637509"/>
                <a:gridCol w="1656455"/>
              </a:tblGrid>
              <a:tr h="38636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Повторение предложений из 3-4 слов.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6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Называние событий рассказа в любом порядке;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72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Называние ключевых событий рассказа в правильном порядке.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6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культуры речевого общения.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№8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Особенности мотивационно-потребностной сферы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36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потребности в общении.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6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игровой мотивации.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72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Проявление интереса к предметно-практической деятельности.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6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Стойкость мотивов.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719661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22463400"/>
              </p:ext>
            </p:extLst>
          </p:nvPr>
        </p:nvGraphicFramePr>
        <p:xfrm>
          <a:off x="2139351" y="1449242"/>
          <a:ext cx="9213011" cy="4206240"/>
        </p:xfrm>
        <a:graphic>
          <a:graphicData uri="http://schemas.openxmlformats.org/drawingml/2006/table">
            <a:tbl>
              <a:tblPr firstRow="1" firstCol="1" bandRow="1"/>
              <a:tblGrid>
                <a:gridCol w="775853"/>
                <a:gridCol w="4922718"/>
                <a:gridCol w="1747113"/>
                <a:gridCol w="1767327"/>
              </a:tblGrid>
              <a:tr h="3488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№9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Эмоционально-волевая сфера и поведение</a:t>
                      </a:r>
                      <a:endParaRPr lang="ru-RU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83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Преобладающее настроение.</a:t>
                      </a:r>
                      <a:endParaRPr lang="ru-RU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83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Способность управлять эмоциями.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6506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Частое проявление эмоций: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удовольствия;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неудовольствия.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83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Реакция на поощрение.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83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ru-RU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Реакция на порицание.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83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ru-RU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Степень самостоятельности.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83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r>
                        <a:rPr lang="ru-RU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Работоспособность.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162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r>
                        <a:rPr lang="ru-RU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Преобладающие процессы в нейродинамике.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70035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7326" y="202899"/>
            <a:ext cx="6541168" cy="1293028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7030A0"/>
                </a:solidFill>
              </a:rPr>
              <a:t>Текущая аттестация. Промежуточная аттестация </a:t>
            </a:r>
            <a:endParaRPr lang="ru-RU" sz="3600" dirty="0">
              <a:solidFill>
                <a:srgbClr val="7030A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35343766"/>
              </p:ext>
            </p:extLst>
          </p:nvPr>
        </p:nvGraphicFramePr>
        <p:xfrm>
          <a:off x="1283367" y="1495929"/>
          <a:ext cx="10034337" cy="41865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4000"/>
                <a:gridCol w="8510337"/>
              </a:tblGrid>
              <a:tr h="296081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Уровни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Качественное содержание доступных действий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</a:tr>
              <a:tr h="296238">
                <a:tc>
                  <a:txBody>
                    <a:bodyPr/>
                    <a:lstStyle/>
                    <a:p>
                      <a:pPr marL="347345" indent="-34734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effectLst/>
                        </a:rPr>
                        <a:t>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Не узнает объект.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</a:tr>
              <a:tr h="296238">
                <a:tc>
                  <a:txBody>
                    <a:bodyPr/>
                    <a:lstStyle/>
                    <a:p>
                      <a:pPr marL="347345" indent="-34734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effectLst/>
                        </a:rPr>
                        <a:t>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Не всегда узнает объект.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</a:tr>
              <a:tr h="296238">
                <a:tc>
                  <a:txBody>
                    <a:bodyPr/>
                    <a:lstStyle/>
                    <a:p>
                      <a:pPr marL="347345" indent="-34734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effectLst/>
                        </a:rPr>
                        <a:t>3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Узнает объект.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</a:tr>
              <a:tr h="296238">
                <a:tc>
                  <a:txBody>
                    <a:bodyPr/>
                    <a:lstStyle/>
                    <a:p>
                      <a:pPr marL="347345" indent="-34734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effectLst/>
                        </a:rPr>
                        <a:t>4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Действие не выполняет.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</a:tr>
              <a:tr h="301076">
                <a:tc>
                  <a:txBody>
                    <a:bodyPr/>
                    <a:lstStyle/>
                    <a:p>
                      <a:pPr marL="347345" indent="-34734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effectLst/>
                        </a:rPr>
                        <a:t>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Выполняет действие со значительной физической помощью.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</a:tr>
              <a:tr h="296238">
                <a:tc>
                  <a:txBody>
                    <a:bodyPr/>
                    <a:lstStyle/>
                    <a:p>
                      <a:pPr marL="347345" indent="-34734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effectLst/>
                        </a:rPr>
                        <a:t>6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Выполняет действие с частичной физической помощью.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</a:tr>
              <a:tr h="221347">
                <a:tc>
                  <a:txBody>
                    <a:bodyPr/>
                    <a:lstStyle/>
                    <a:p>
                      <a:pPr marL="347345" indent="-34734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effectLst/>
                        </a:rPr>
                        <a:t>7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Выполняет действие на уровне совместных действий с педагогом.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</a:tr>
              <a:tr h="321279">
                <a:tc>
                  <a:txBody>
                    <a:bodyPr/>
                    <a:lstStyle/>
                    <a:p>
                      <a:pPr marL="347345" indent="-34734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effectLst/>
                        </a:rPr>
                        <a:t>8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0055" algn="l"/>
                        </a:tabLst>
                      </a:pPr>
                      <a:r>
                        <a:rPr lang="ru-RU" sz="1600" b="1" kern="1200">
                          <a:effectLst/>
                        </a:rPr>
                        <a:t>Выполняет действие по подражанию.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</a:tr>
              <a:tr h="303955">
                <a:tc>
                  <a:txBody>
                    <a:bodyPr/>
                    <a:lstStyle/>
                    <a:p>
                      <a:pPr marL="347345" indent="-34734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effectLst/>
                        </a:rPr>
                        <a:t>9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Выполняет действие по образцу.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</a:tr>
              <a:tr h="296238">
                <a:tc>
                  <a:txBody>
                    <a:bodyPr/>
                    <a:lstStyle/>
                    <a:p>
                      <a:pPr marL="347345" indent="-34734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effectLst/>
                        </a:rPr>
                        <a:t>10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0055" algn="l"/>
                        </a:tabLst>
                      </a:pPr>
                      <a:r>
                        <a:rPr lang="ru-RU" sz="1600" b="1" kern="1200" dirty="0">
                          <a:effectLst/>
                        </a:rPr>
                        <a:t>Выполняет действие по  последовательной  инструкции.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</a:tr>
              <a:tr h="600509">
                <a:tc>
                  <a:txBody>
                    <a:bodyPr/>
                    <a:lstStyle/>
                    <a:p>
                      <a:pPr marL="347345" indent="-34734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effectLst/>
                        </a:rPr>
                        <a:t>11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Ребенок знает последовательность действий, но выполнить самостоятельно не может.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</a:tr>
              <a:tr h="296238">
                <a:tc>
                  <a:txBody>
                    <a:bodyPr/>
                    <a:lstStyle/>
                    <a:p>
                      <a:pPr marL="347345" indent="-34734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effectLst/>
                        </a:rPr>
                        <a:t>12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Выполняет действие самостоятельно.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5397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16250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4426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5555" y="759125"/>
            <a:ext cx="11096444" cy="545956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3200" b="1" dirty="0" smtClean="0"/>
          </a:p>
          <a:p>
            <a:pPr marL="0" indent="0">
              <a:buNone/>
            </a:pPr>
            <a:r>
              <a:rPr lang="ru-RU" sz="4000" b="1" dirty="0" smtClean="0">
                <a:solidFill>
                  <a:srgbClr val="7030A0"/>
                </a:solidFill>
              </a:rPr>
              <a:t>Содержание </a:t>
            </a:r>
            <a:r>
              <a:rPr lang="ru-RU" sz="4000" b="1" dirty="0">
                <a:solidFill>
                  <a:srgbClr val="7030A0"/>
                </a:solidFill>
              </a:rPr>
              <a:t>мониторинга </a:t>
            </a:r>
            <a:r>
              <a:rPr lang="ru-RU" sz="4000" b="1" dirty="0" smtClean="0">
                <a:solidFill>
                  <a:srgbClr val="7030A0"/>
                </a:solidFill>
              </a:rPr>
              <a:t>определяется: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600" b="1" dirty="0" smtClean="0"/>
              <a:t>зонами </a:t>
            </a:r>
            <a:r>
              <a:rPr lang="ru-RU" sz="3600" b="1" dirty="0"/>
              <a:t>актуального и ближайшего </a:t>
            </a:r>
            <a:r>
              <a:rPr lang="ru-RU" sz="3600" b="1" dirty="0" smtClean="0"/>
              <a:t>развития, которые </a:t>
            </a:r>
            <a:r>
              <a:rPr lang="ru-RU" sz="3600" b="1" dirty="0"/>
              <a:t>отражены в характеристике </a:t>
            </a:r>
            <a:r>
              <a:rPr lang="ru-RU" sz="3600" b="1" dirty="0" smtClean="0"/>
              <a:t>обучающегося с ТМНР;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600" b="1" dirty="0" smtClean="0"/>
              <a:t>содержанием АООП вариант 2;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600" b="1" dirty="0"/>
              <a:t>с</a:t>
            </a:r>
            <a:r>
              <a:rPr lang="ru-RU" sz="3600" b="1" dirty="0" smtClean="0"/>
              <a:t>одержанием программ учебных предметов </a:t>
            </a:r>
            <a:r>
              <a:rPr lang="ru-RU" sz="3600" b="1" dirty="0"/>
              <a:t>и </a:t>
            </a:r>
            <a:r>
              <a:rPr lang="ru-RU" sz="3600" b="1" dirty="0" smtClean="0"/>
              <a:t>коррекционных курсов, отраженных в СИПР.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219137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912027"/>
          </a:xfrm>
        </p:spPr>
        <p:txBody>
          <a:bodyPr/>
          <a:lstStyle/>
          <a:p>
            <a:r>
              <a:rPr lang="ru-RU" b="1" dirty="0">
                <a:solidFill>
                  <a:srgbClr val="7030A0"/>
                </a:solidFill>
              </a:rPr>
              <a:t>Двигательная способность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76040375"/>
              </p:ext>
            </p:extLst>
          </p:nvPr>
        </p:nvGraphicFramePr>
        <p:xfrm>
          <a:off x="685800" y="1676400"/>
          <a:ext cx="10820400" cy="454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850561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42629649"/>
              </p:ext>
            </p:extLst>
          </p:nvPr>
        </p:nvGraphicFramePr>
        <p:xfrm>
          <a:off x="1017910" y="828816"/>
          <a:ext cx="10964179" cy="5888736"/>
        </p:xfrm>
        <a:graphic>
          <a:graphicData uri="http://schemas.openxmlformats.org/drawingml/2006/table">
            <a:tbl>
              <a:tblPr firstRow="1" firstCol="1" bandRow="1"/>
              <a:tblGrid>
                <a:gridCol w="923324"/>
                <a:gridCol w="6688632"/>
                <a:gridCol w="1747711"/>
                <a:gridCol w="1604512"/>
              </a:tblGrid>
              <a:tr h="42086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 е й с т в и я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55" marR="5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Освоение действий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55" marR="5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Оказываемая помощь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55" marR="5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43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Двигательная способность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55" marR="5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4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№1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55" marR="5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моторика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55" marR="5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062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055" marR="5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Повороты головой в разном исходном положении. 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55" marR="5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55" marR="5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55" marR="5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302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55" marR="5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Повороты туловищем: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вправо;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влево;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круговые;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наклоны;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выполнение танцевальных движений;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имитация движений животных.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55" marR="5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55" marR="5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55" marR="5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388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055" marR="5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Движения руками: 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правой;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левой;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выполнение танцевальных движений;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игра на музыкальных инструментах;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ловля мяча;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бросание мяча;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передача предметов в шеренге (по кругу, в колонне).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55" marR="5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55" marR="5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55" marR="5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055" marR="5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Опора на предплечья.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55" marR="5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55" marR="5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55" marR="5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91102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42167774"/>
              </p:ext>
            </p:extLst>
          </p:nvPr>
        </p:nvGraphicFramePr>
        <p:xfrm>
          <a:off x="1604513" y="1028561"/>
          <a:ext cx="9143999" cy="5663473"/>
        </p:xfrm>
        <a:graphic>
          <a:graphicData uri="http://schemas.openxmlformats.org/drawingml/2006/table">
            <a:tbl>
              <a:tblPr firstRow="1" firstCol="1" bandRow="1"/>
              <a:tblGrid>
                <a:gridCol w="770041"/>
                <a:gridCol w="6124587"/>
                <a:gridCol w="1206560"/>
                <a:gridCol w="1042811"/>
              </a:tblGrid>
              <a:tr h="313944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Ходьба: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в заданном темпе;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в заданном направлении;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по сигналу;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разные виды ходьбы (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полуприсяде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высоко поднимая колени, на носках. на пятках, спиной вперед и т.д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.);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движения в хороводе;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построения; 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на четвереньках;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по ограниченной плоскости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332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Бег: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в заданном темпе;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в заданном направлении;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по сигналу;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захлестыванием голени;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приставным шагом.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3826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04283456"/>
              </p:ext>
            </p:extLst>
          </p:nvPr>
        </p:nvGraphicFramePr>
        <p:xfrm>
          <a:off x="1388852" y="586597"/>
          <a:ext cx="10696755" cy="6169152"/>
        </p:xfrm>
        <a:graphic>
          <a:graphicData uri="http://schemas.openxmlformats.org/drawingml/2006/table">
            <a:tbl>
              <a:tblPr firstRow="1" firstCol="1" bandRow="1"/>
              <a:tblGrid>
                <a:gridCol w="314338"/>
                <a:gridCol w="7769238"/>
                <a:gridCol w="1281170"/>
                <a:gridCol w="1332009"/>
              </a:tblGrid>
              <a:tr h="220177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472" marR="50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Прыжки: 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на двух ногах на месте (с поворотами, с движениями рук);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 продвижением вперед (назад, вправо, влево);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прыжки на одной ноге (на месте, с продвижением вперед (назад, вправо, влево));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перепрыгивание с одной ноги на другую на месте, с продвижением вперед;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прыжки в длину с места, с разбега;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прыжки в высоту, глубину.</a:t>
                      </a:r>
                      <a:endParaRPr lang="ru-RU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2" marR="50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2" marR="50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2" marR="50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242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72" marR="50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Ползание: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на животе;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на четвереньках. 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Подлезание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под препятствия: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на животе;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на четвереньках. 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Лазание: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по гимнастической стенке вверх (вниз, в стороны);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по наклонной гимнастической скамейке вверх (вниз);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через препятствия;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по гимнастической сетке вправо (влево);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по канату. 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Перелезание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через препятствия.</a:t>
                      </a:r>
                      <a:endParaRPr lang="ru-RU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2" marR="50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2" marR="50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2" marR="50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90451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94943642"/>
              </p:ext>
            </p:extLst>
          </p:nvPr>
        </p:nvGraphicFramePr>
        <p:xfrm>
          <a:off x="2087592" y="793630"/>
          <a:ext cx="9954884" cy="5993892"/>
        </p:xfrm>
        <a:graphic>
          <a:graphicData uri="http://schemas.openxmlformats.org/drawingml/2006/table">
            <a:tbl>
              <a:tblPr firstRow="1" firstCol="1" bandRow="1"/>
              <a:tblGrid>
                <a:gridCol w="847293"/>
                <a:gridCol w="5313888"/>
                <a:gridCol w="1885941"/>
                <a:gridCol w="1907762"/>
              </a:tblGrid>
              <a:tr h="2550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№2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Мелкая моторика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8741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Захватывание карандаша: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правильное удерживание карандаша;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пространственные передвижения карандаша (вертикально, горизонтально, наклонно,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кругообразно).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8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Сминание материала.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8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Разрывание материала.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8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Размазывание материала руками. 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8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Разминание материала.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8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Пересыпание материала.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8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Переливание материала.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8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Наматывание материала.</a:t>
                      </a:r>
                      <a:endParaRPr lang="ru-RU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419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r>
                        <a:rPr lang="ru-RU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с пластилином: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прямые движения;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круговые движения;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отщипывание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отрывание.</a:t>
                      </a:r>
                      <a:endParaRPr lang="ru-RU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65552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72835463"/>
              </p:ext>
            </p:extLst>
          </p:nvPr>
        </p:nvGraphicFramePr>
        <p:xfrm>
          <a:off x="2173857" y="1328469"/>
          <a:ext cx="6960935" cy="5257800"/>
        </p:xfrm>
        <a:graphic>
          <a:graphicData uri="http://schemas.openxmlformats.org/drawingml/2006/table">
            <a:tbl>
              <a:tblPr firstRow="1" firstCol="1" bandRow="1"/>
              <a:tblGrid>
                <a:gridCol w="586199"/>
                <a:gridCol w="3719384"/>
                <a:gridCol w="1320039"/>
                <a:gridCol w="1335313"/>
              </a:tblGrid>
              <a:tr h="13798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r>
                        <a:rPr lang="ru-RU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Штриховка прямыми линиями:</a:t>
                      </a:r>
                      <a:endParaRPr lang="ru-RU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вертикальная;</a:t>
                      </a:r>
                      <a:endParaRPr lang="ru-RU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горизонтальная;</a:t>
                      </a:r>
                      <a:endParaRPr lang="ru-RU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наклонная</a:t>
                      </a:r>
                      <a:endParaRPr lang="ru-RU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487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  <a:r>
                        <a:rPr lang="ru-RU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Рисование предметов различными способами:</a:t>
                      </a:r>
                      <a:endParaRPr lang="ru-RU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(пальчиком, ладонью, губкой, кисточкой, карандашами).</a:t>
                      </a:r>
                      <a:endParaRPr lang="ru-RU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78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  <a:r>
                        <a:rPr lang="ru-RU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Рисование: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по контуру;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по пунктирным линиям;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по точкам;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по шаблону.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44577617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След самолета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698</TotalTime>
  <Words>1352</Words>
  <Application>Microsoft Office PowerPoint</Application>
  <PresentationFormat>Произвольный</PresentationFormat>
  <Paragraphs>478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След самолета</vt:lpstr>
      <vt:lpstr>                      Государственное бюджетное общеобразовательное учреждение Самарской области «Школа-интернат № 115 для обучающихся с ограниченными возможностями здоровья городского округа Самара»    мониторинг развития I группы обучающихся с тяжелыми и множественными  нарушениями развития       </vt:lpstr>
      <vt:lpstr>Текущая аттестация. Промежуточная аттестация </vt:lpstr>
      <vt:lpstr>Слайд 3</vt:lpstr>
      <vt:lpstr>Двигательная способность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учреждение  дополнительного профессионального образования Самарской области   «Центр специального образования»      характеристика детей с расстройством аутистического спектра по группам, обозначенных о.с. никольской</dc:title>
  <dc:creator>Валентина Сивцова</dc:creator>
  <cp:lastModifiedBy>RePack by SPecialiST</cp:lastModifiedBy>
  <cp:revision>46</cp:revision>
  <dcterms:created xsi:type="dcterms:W3CDTF">2018-12-01T14:02:38Z</dcterms:created>
  <dcterms:modified xsi:type="dcterms:W3CDTF">2020-04-22T16:02:11Z</dcterms:modified>
</cp:coreProperties>
</file>